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57" r:id="rId8"/>
    <p:sldId id="263" r:id="rId9"/>
    <p:sldId id="284" r:id="rId10"/>
    <p:sldId id="272" r:id="rId11"/>
    <p:sldId id="259" r:id="rId12"/>
    <p:sldId id="260" r:id="rId13"/>
    <p:sldId id="273" r:id="rId14"/>
    <p:sldId id="285" r:id="rId15"/>
    <p:sldId id="269" r:id="rId16"/>
    <p:sldId id="265" r:id="rId17"/>
    <p:sldId id="270" r:id="rId18"/>
    <p:sldId id="274" r:id="rId19"/>
    <p:sldId id="276" r:id="rId20"/>
    <p:sldId id="277" r:id="rId21"/>
    <p:sldId id="278" r:id="rId22"/>
    <p:sldId id="268" r:id="rId23"/>
    <p:sldId id="271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F769815-B5F0-4FFA-8472-1D9D4ABFF262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adez_000\Desktop\4948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022"/>
            <a:ext cx="9144000" cy="687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211960" y="4509120"/>
            <a:ext cx="4255384" cy="16173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Презентацию подготовила: </a:t>
            </a:r>
          </a:p>
          <a:p>
            <a:r>
              <a:rPr lang="ru-RU" dirty="0">
                <a:solidFill>
                  <a:srgbClr val="FF0000"/>
                </a:solidFill>
              </a:rPr>
              <a:t>Воспитатель: </a:t>
            </a:r>
            <a:r>
              <a:rPr lang="ru-RU" dirty="0" err="1">
                <a:solidFill>
                  <a:srgbClr val="FF0000"/>
                </a:solidFill>
              </a:rPr>
              <a:t>Е.И.Машукова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rmAutofit fontScale="90000"/>
          </a:bodyPr>
          <a:lstStyle/>
          <a:p>
            <a:r>
              <a:rPr lang="ru-RU" sz="6600" dirty="0"/>
              <a:t>Детям о Рождестве и святках</a:t>
            </a:r>
          </a:p>
        </p:txBody>
      </p:sp>
    </p:spTree>
    <p:extLst>
      <p:ext uri="{BB962C8B-B14F-4D97-AF65-F5344CB8AC3E}">
        <p14:creationId xmlns:p14="http://schemas.microsoft.com/office/powerpoint/2010/main" val="308224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Autofit/>
          </a:bodyPr>
          <a:lstStyle/>
          <a:p>
            <a:r>
              <a:rPr lang="ru-RU" sz="2000" dirty="0"/>
              <a:t>В колядках славились хозяева дома и содержались благопожелания богатства, урожая, многодетности 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499992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6253"/>
            <a:ext cx="4644008" cy="567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0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1844824"/>
            <a:ext cx="3679320" cy="4281656"/>
          </a:xfrm>
        </p:spPr>
        <p:txBody>
          <a:bodyPr>
            <a:normAutofit fontScale="70000" lnSpcReduction="20000"/>
          </a:bodyPr>
          <a:lstStyle/>
          <a:p>
            <a:r>
              <a:rPr lang="ru-RU" sz="3800" dirty="0"/>
              <a:t>Приходила коляда</a:t>
            </a:r>
            <a:br>
              <a:rPr lang="ru-RU" sz="3800" dirty="0"/>
            </a:br>
            <a:r>
              <a:rPr lang="ru-RU" sz="3800" dirty="0"/>
              <a:t>Накануне Рождества</a:t>
            </a:r>
            <a:br>
              <a:rPr lang="ru-RU" sz="3800" dirty="0"/>
            </a:br>
            <a:r>
              <a:rPr lang="ru-RU" sz="3800" dirty="0"/>
              <a:t>Кто даст пирога,</a:t>
            </a:r>
            <a:br>
              <a:rPr lang="ru-RU" sz="3800" dirty="0"/>
            </a:br>
            <a:r>
              <a:rPr lang="ru-RU" sz="3800" dirty="0"/>
              <a:t>Тому полон хлев скота,</a:t>
            </a:r>
            <a:br>
              <a:rPr lang="ru-RU" sz="3800" dirty="0"/>
            </a:br>
            <a:r>
              <a:rPr lang="ru-RU" sz="3800" dirty="0"/>
              <a:t>Овин с овсом,</a:t>
            </a:r>
            <a:br>
              <a:rPr lang="ru-RU" sz="3800" dirty="0"/>
            </a:br>
            <a:r>
              <a:rPr lang="ru-RU" sz="3800" dirty="0"/>
              <a:t>Жеребца с хвостом!</a:t>
            </a:r>
            <a:br>
              <a:rPr lang="ru-RU" sz="3800" dirty="0"/>
            </a:br>
            <a:r>
              <a:rPr lang="ru-RU" sz="3800" dirty="0"/>
              <a:t>Кто не даст пирога,</a:t>
            </a:r>
            <a:br>
              <a:rPr lang="ru-RU" sz="3800" dirty="0"/>
            </a:br>
            <a:r>
              <a:rPr lang="ru-RU" sz="3800" dirty="0"/>
              <a:t>Тому куричья нога,</a:t>
            </a:r>
            <a:br>
              <a:rPr lang="ru-RU" sz="3800" dirty="0"/>
            </a:br>
            <a:r>
              <a:rPr lang="ru-RU" sz="3800" dirty="0"/>
              <a:t>Пест, да лопата,</a:t>
            </a:r>
            <a:br>
              <a:rPr lang="ru-RU" sz="3800" dirty="0"/>
            </a:br>
            <a:r>
              <a:rPr lang="ru-RU" sz="3800" dirty="0"/>
              <a:t>Корова горбата.</a:t>
            </a:r>
          </a:p>
          <a:p>
            <a:endParaRPr lang="ru-RU" dirty="0"/>
          </a:p>
        </p:txBody>
      </p:sp>
      <p:pic>
        <p:nvPicPr>
          <p:cNvPr id="4098" name="Picture 2" descr="C:\Users\nadez_000\Desktop\Рождественские посиделки\рождественская\img1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829026" cy="489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Autofit/>
          </a:bodyPr>
          <a:lstStyle/>
          <a:p>
            <a:r>
              <a:rPr lang="ru-RU" sz="2400" dirty="0"/>
              <a:t>Особой традицией Святок на Руси считалось </a:t>
            </a:r>
            <a:r>
              <a:rPr lang="ru-RU" sz="2400" dirty="0" err="1"/>
              <a:t>колядование</a:t>
            </a:r>
            <a:r>
              <a:rPr lang="ru-RU" sz="2400" dirty="0"/>
              <a:t>. Молодежь и дети наряжались, ходили по дворам с большой самодельной  звездой и пели особые обрядовые песни</a:t>
            </a:r>
          </a:p>
        </p:txBody>
      </p:sp>
    </p:spTree>
    <p:extLst>
      <p:ext uri="{BB962C8B-B14F-4D97-AF65-F5344CB8AC3E}">
        <p14:creationId xmlns:p14="http://schemas.microsoft.com/office/powerpoint/2010/main" val="104639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Переходя от одного дома к другому, под окнами или в избах, они пели песни в честь праздника, то как поздравление хозяевам, то просто ради развлечения и потехи. Хозяева  в награду за это давали им угощения и деньги.</a:t>
            </a:r>
          </a:p>
        </p:txBody>
      </p:sp>
      <p:pic>
        <p:nvPicPr>
          <p:cNvPr id="5122" name="Picture 2" descr="C:\Users\nadez_000\Desktop\Рождественские посиделки\рождественская\atl-7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512500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dez_000\Desktop\Рождественские посиделки\рождественская\горобчук иван иванович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248472" cy="334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5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7" descr="Ночь перед рожде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27" y="2650542"/>
            <a:ext cx="3822192" cy="4178808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FFFF00"/>
                </a:solidFill>
              </a:rPr>
              <a:t>Колядки исполнялись детьми или молодежью, которые несли на шесте звезду. Хозяева одаривали </a:t>
            </a:r>
            <a:r>
              <a:rPr lang="ru-RU" dirty="0" err="1">
                <a:solidFill>
                  <a:srgbClr val="FFFF00"/>
                </a:solidFill>
              </a:rPr>
              <a:t>колядовщиков</a:t>
            </a:r>
            <a:r>
              <a:rPr lang="ru-RU" dirty="0">
                <a:solidFill>
                  <a:srgbClr val="FFFF00"/>
                </a:solidFill>
              </a:rPr>
              <a:t> обрядовым печеньем (козюльками), конфетами, деньгами. Если хозяева скупились, то </a:t>
            </a:r>
            <a:r>
              <a:rPr lang="ru-RU" dirty="0" err="1">
                <a:solidFill>
                  <a:srgbClr val="FFFF00"/>
                </a:solidFill>
              </a:rPr>
              <a:t>колядовщики</a:t>
            </a:r>
            <a:r>
              <a:rPr lang="ru-RU" dirty="0">
                <a:solidFill>
                  <a:srgbClr val="FFFF00"/>
                </a:solidFill>
              </a:rPr>
              <a:t> пели озорные корильные колядки с шуточными угрозами.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1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4247327" cy="46416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ru-RU" dirty="0"/>
              <a:t>Ряженые - важные персонажи Святок. В святочные вечера ватаги замаскированной молодежи с шумом, свистом, гамом носятся по улицам и устраивают праздничные вечеринки.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Ряженые должны нарядиться так, чтобы никто их не узнавал. Он должен дурачить, веселить окружающих своим видом. Лица закрывают масками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716016" cy="557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563" y="-6350"/>
            <a:ext cx="9255126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9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02416"/>
          </a:xfrm>
        </p:spPr>
        <p:txBody>
          <a:bodyPr>
            <a:normAutofit fontScale="90000"/>
          </a:bodyPr>
          <a:lstStyle/>
          <a:p>
            <a:br>
              <a:rPr lang="ru-RU" sz="3600" b="1" dirty="0"/>
            </a:br>
            <a:r>
              <a:rPr lang="ru-RU" sz="3600" b="1" dirty="0"/>
              <a:t>Второй праздник Святок – </a:t>
            </a:r>
            <a:r>
              <a:rPr lang="ru-RU" sz="3600" b="1" i="1" u="sng" dirty="0"/>
              <a:t>Новый год, или Васильев день.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4031303" cy="456968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Его справляли по старому календарю – 14 января. Празднование Нового года начиналось уже накануне вечером. Молодёжь ходила колядовать. Но новогоднее </a:t>
            </a:r>
            <a:r>
              <a:rPr lang="ru-RU" dirty="0" err="1"/>
              <a:t>колядование</a:t>
            </a:r>
            <a:r>
              <a:rPr lang="ru-RU" dirty="0"/>
              <a:t> несколько отличалось от рождественского. У песен был иной припев: </a:t>
            </a:r>
            <a:r>
              <a:rPr lang="ru-RU" dirty="0" err="1"/>
              <a:t>овсень</a:t>
            </a:r>
            <a:r>
              <a:rPr lang="ru-RU" dirty="0"/>
              <a:t>. Название это идет от слова "</a:t>
            </a:r>
            <a:r>
              <a:rPr lang="ru-RU" dirty="0" err="1"/>
              <a:t>овсень</a:t>
            </a:r>
            <a:r>
              <a:rPr lang="ru-RU" dirty="0"/>
              <a:t>". Это слово связано с древним названием у русских людей января – "</a:t>
            </a:r>
            <a:r>
              <a:rPr lang="ru-RU" dirty="0" err="1"/>
              <a:t>просинец</a:t>
            </a:r>
            <a:r>
              <a:rPr lang="ru-RU" dirty="0"/>
              <a:t>", что значит "светлеющий".</a:t>
            </a:r>
          </a:p>
          <a:p>
            <a:endParaRPr lang="ru-RU" dirty="0"/>
          </a:p>
          <a:p>
            <a:r>
              <a:rPr lang="ru-RU" dirty="0"/>
              <a:t>Мы ходили, подходили по </a:t>
            </a:r>
            <a:r>
              <a:rPr lang="ru-RU" dirty="0" err="1"/>
              <a:t>проулочкам</a:t>
            </a:r>
            <a:r>
              <a:rPr lang="ru-RU" dirty="0"/>
              <a:t>,</a:t>
            </a:r>
          </a:p>
          <a:p>
            <a:r>
              <a:rPr lang="ru-RU" dirty="0"/>
              <a:t>Эй, </a:t>
            </a:r>
            <a:r>
              <a:rPr lang="ru-RU" dirty="0" err="1"/>
              <a:t>Овсеня</a:t>
            </a:r>
            <a:r>
              <a:rPr lang="ru-RU" dirty="0"/>
              <a:t>, эй, </a:t>
            </a:r>
            <a:r>
              <a:rPr lang="ru-RU" dirty="0" err="1"/>
              <a:t>овсень</a:t>
            </a:r>
            <a:r>
              <a:rPr lang="ru-RU" dirty="0"/>
              <a:t>!</a:t>
            </a:r>
          </a:p>
          <a:p>
            <a:r>
              <a:rPr lang="ru-RU" b="1" dirty="0"/>
              <a:t>Мы искали, уж искали</a:t>
            </a:r>
          </a:p>
          <a:p>
            <a:r>
              <a:rPr lang="ru-RU" dirty="0"/>
              <a:t>И </a:t>
            </a:r>
            <a:r>
              <a:rPr lang="ru-RU" dirty="0" err="1"/>
              <a:t>Сергевнин</a:t>
            </a:r>
            <a:r>
              <a:rPr lang="ru-RU" dirty="0"/>
              <a:t> двор.</a:t>
            </a:r>
          </a:p>
          <a:p>
            <a:r>
              <a:rPr lang="ru-RU" dirty="0"/>
              <a:t>Мы нашли её двор посередь Москвы,</a:t>
            </a:r>
          </a:p>
          <a:p>
            <a:r>
              <a:rPr lang="ru-RU" dirty="0"/>
              <a:t>Посередь Москвы – ворота красны.</a:t>
            </a:r>
          </a:p>
          <a:p>
            <a:r>
              <a:rPr lang="ru-RU" dirty="0"/>
              <a:t>На Новый год были специальные поздравления.</a:t>
            </a:r>
          </a:p>
          <a:p>
            <a:r>
              <a:rPr lang="ru-RU" dirty="0"/>
              <a:t>Сею, вею, </a:t>
            </a:r>
            <a:r>
              <a:rPr lang="ru-RU" dirty="0" err="1"/>
              <a:t>посеваю</a:t>
            </a:r>
            <a:r>
              <a:rPr lang="ru-RU" dirty="0"/>
              <a:t>,</a:t>
            </a:r>
          </a:p>
          <a:p>
            <a:r>
              <a:rPr lang="ru-RU" dirty="0"/>
              <a:t>С Новым годом поздравляю.</a:t>
            </a:r>
          </a:p>
          <a:p>
            <a:r>
              <a:rPr lang="ru-RU" b="1" dirty="0"/>
              <a:t>На Новый год, на ново счастье</a:t>
            </a:r>
          </a:p>
          <a:p>
            <a:r>
              <a:rPr lang="ru-RU" dirty="0"/>
              <a:t>Уродись пшеница, колос, чечевица,</a:t>
            </a:r>
          </a:p>
          <a:p>
            <a:r>
              <a:rPr lang="ru-RU" dirty="0"/>
              <a:t>На поле – копнами, на столе – пирогами.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143" y="1988840"/>
            <a:ext cx="3915321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00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700" dirty="0">
                <a:solidFill>
                  <a:srgbClr val="073E87"/>
                </a:solidFill>
                <a:ea typeface="+mn-ea"/>
                <a:cs typeface="+mn-cs"/>
              </a:rPr>
              <a:t>К этому празднику пекли специальное угощение – печенье-  козули  или колядки. </a:t>
            </a:r>
            <a:br>
              <a:rPr lang="ru-RU" sz="1700" dirty="0">
                <a:solidFill>
                  <a:srgbClr val="073E87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268760"/>
            <a:ext cx="3822192" cy="485772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Хозяева одаривали печеньем, конфетами, деньгами. Если хозяева жадничали или ничего не давали, то </a:t>
            </a:r>
            <a:r>
              <a:rPr lang="ru-RU" dirty="0" err="1"/>
              <a:t>колядовщики</a:t>
            </a:r>
            <a:r>
              <a:rPr lang="ru-RU" dirty="0"/>
              <a:t> пели озорные колядки с шуточными угрозами: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Не дашь пирога-</a:t>
            </a:r>
          </a:p>
          <a:p>
            <a:pPr marL="0" indent="0">
              <a:buNone/>
            </a:pPr>
            <a:r>
              <a:rPr lang="ru-RU" dirty="0"/>
              <a:t>Мы корову за рога.</a:t>
            </a:r>
          </a:p>
          <a:p>
            <a:pPr marL="0" indent="0">
              <a:buNone/>
            </a:pPr>
            <a:r>
              <a:rPr lang="ru-RU" dirty="0"/>
              <a:t>Не дашь кваску-</a:t>
            </a:r>
          </a:p>
          <a:p>
            <a:pPr marL="0" indent="0">
              <a:buNone/>
            </a:pPr>
            <a:r>
              <a:rPr lang="ru-RU" dirty="0"/>
              <a:t>Мы свинью за виску.</a:t>
            </a:r>
          </a:p>
          <a:p>
            <a:pPr marL="0" indent="0">
              <a:buNone/>
            </a:pPr>
            <a:r>
              <a:rPr lang="ru-RU" dirty="0"/>
              <a:t>Не дашь блинка-</a:t>
            </a:r>
          </a:p>
          <a:p>
            <a:pPr marL="0" indent="0">
              <a:buNone/>
            </a:pPr>
            <a:r>
              <a:rPr lang="ru-RU" dirty="0"/>
              <a:t>Мы хозяина в пинка.</a:t>
            </a:r>
          </a:p>
          <a:p>
            <a:pPr marL="0" indent="0">
              <a:buNone/>
            </a:pPr>
            <a:r>
              <a:rPr lang="ru-RU" dirty="0"/>
              <a:t>Всё, что давали хозяева, </a:t>
            </a:r>
            <a:r>
              <a:rPr lang="ru-RU" dirty="0" err="1"/>
              <a:t>колядовщики</a:t>
            </a:r>
            <a:r>
              <a:rPr lang="ru-RU" dirty="0"/>
              <a:t> собирали в мешок, а потом коллективно поедали.</a:t>
            </a:r>
          </a:p>
          <a:p>
            <a:endParaRPr lang="ru-RU" dirty="0"/>
          </a:p>
        </p:txBody>
      </p:sp>
      <p:pic>
        <p:nvPicPr>
          <p:cNvPr id="3074" name="Picture 2" descr="C:\Users\nadez_000\Desktop\Рождественские посиделки\рождественская\изделия из теста коляды\дивеевские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4916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астер-класс по изготовлению святочных козуль в Томске Сибирское врем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888431" cy="316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8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10552"/>
          </a:xfrm>
        </p:spPr>
        <p:txBody>
          <a:bodyPr>
            <a:normAutofit/>
          </a:bodyPr>
          <a:lstStyle/>
          <a:p>
            <a:r>
              <a:rPr lang="ru-RU" sz="2000" dirty="0"/>
              <a:t>С Васильева дня начинались "Страшные вечера" . Девушки собирались на посиделки и устраивали гадания. Конечно, дело это было грешно и опасное, но ведь так хотелось узнать, что ждёт впереди, узнать о личном счастье.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2636912"/>
            <a:ext cx="3822192" cy="34895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Гадали и взрослые, но вопросы духам у них были другие: об урожае, о приплоде скота, что сулит будущее – богатство или бедность, здоровье или болезнь…</a:t>
            </a:r>
          </a:p>
          <a:p>
            <a:pPr marL="0" indent="0">
              <a:buNone/>
            </a:pPr>
            <a:r>
              <a:rPr lang="ru-RU" dirty="0"/>
              <a:t>Способов гадания было множество. Но главное – правильно растолковать "знак", который подаёт нечистая сила.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nadez_000\Desktop\Рождественские посиделки\рождественская\550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309" y="11216"/>
            <a:ext cx="9171309" cy="68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052736"/>
            <a:ext cx="3822192" cy="5073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Раз в крещенский вечерок </a:t>
            </a:r>
          </a:p>
          <a:p>
            <a:pPr>
              <a:defRPr/>
            </a:pPr>
            <a:r>
              <a:rPr lang="ru-RU" dirty="0"/>
              <a:t>Девушки гадали: </a:t>
            </a:r>
          </a:p>
          <a:p>
            <a:pPr>
              <a:defRPr/>
            </a:pPr>
            <a:r>
              <a:rPr lang="ru-RU" dirty="0"/>
              <a:t>За ворота башмачок, </a:t>
            </a:r>
          </a:p>
          <a:p>
            <a:pPr>
              <a:defRPr/>
            </a:pPr>
            <a:r>
              <a:rPr lang="ru-RU" dirty="0"/>
              <a:t>Сняв с ноги, бросали, </a:t>
            </a:r>
          </a:p>
          <a:p>
            <a:pPr>
              <a:defRPr/>
            </a:pPr>
            <a:r>
              <a:rPr lang="ru-RU" dirty="0"/>
              <a:t>Снег пололи, под окном </a:t>
            </a:r>
          </a:p>
          <a:p>
            <a:pPr>
              <a:defRPr/>
            </a:pPr>
            <a:r>
              <a:rPr lang="ru-RU" dirty="0"/>
              <a:t>Слушали, кормили </a:t>
            </a:r>
          </a:p>
          <a:p>
            <a:pPr>
              <a:defRPr/>
            </a:pPr>
            <a:r>
              <a:rPr lang="ru-RU" dirty="0"/>
              <a:t>Счётным курицу зерном, </a:t>
            </a:r>
          </a:p>
          <a:p>
            <a:pPr>
              <a:defRPr/>
            </a:pPr>
            <a:r>
              <a:rPr lang="ru-RU" dirty="0"/>
              <a:t>Ярый воск топили.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749"/>
            <a:ext cx="4788024" cy="689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06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Колядование</a:t>
            </a:r>
            <a:r>
              <a:rPr lang="ru-RU" dirty="0"/>
              <a:t>, святочные гадания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636912"/>
            <a:ext cx="3822700" cy="294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8227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636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Рождество Христово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412776"/>
            <a:ext cx="3822192" cy="4713704"/>
          </a:xfrm>
        </p:spPr>
        <p:txBody>
          <a:bodyPr>
            <a:normAutofit/>
          </a:bodyPr>
          <a:lstStyle/>
          <a:p>
            <a:r>
              <a:rPr lang="ru-RU" dirty="0"/>
              <a:t>В жаркой Палестине, где никогда не бывает зимних холодов, родился Младенец Христос. Он появился на земле неподалеку от города Вифлеема, в пещере, куда во время непогоды пастухи загоняли скот: овец, коров, лошадей.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464495" cy="437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21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430"/>
            <a:ext cx="9144001" cy="692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nadez_000\Desktop\Рождественские посиделки\рождественская\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08504" cy="693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820472" cy="161276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2200" dirty="0"/>
            </a:br>
            <a:r>
              <a:rPr lang="ru-RU" sz="2200" dirty="0"/>
              <a:t>Святки - время безудержного веселья, катания на тройках, песен, плясок, вкусных угощений.</a:t>
            </a:r>
            <a:br>
              <a:rPr lang="ru-RU" sz="2200" dirty="0"/>
            </a:br>
            <a:r>
              <a:rPr lang="ru-RU" sz="2200" dirty="0"/>
              <a:t> В это время устраивались маскарады, розыгрыши.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67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5589240"/>
            <a:ext cx="648072" cy="1041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Святочные гуляния, катания на санях</a:t>
            </a:r>
          </a:p>
        </p:txBody>
      </p:sp>
    </p:spTree>
    <p:extLst>
      <p:ext uri="{BB962C8B-B14F-4D97-AF65-F5344CB8AC3E}">
        <p14:creationId xmlns:p14="http://schemas.microsoft.com/office/powerpoint/2010/main" val="178707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6" y="10028"/>
            <a:ext cx="9144000" cy="687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17632" cy="1368152"/>
          </a:xfrm>
        </p:spPr>
        <p:txBody>
          <a:bodyPr>
            <a:noAutofit/>
          </a:bodyPr>
          <a:lstStyle/>
          <a:p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В святки парни высматривали себе невест, потому что после праздников начиналась пора свадеб. Девчат выглядывали на посиделках, игрищах, а чтобы обратить на себя внимание, устраивали хороводы.</a:t>
            </a:r>
            <a:br>
              <a:rPr lang="ru-RU" sz="2000" dirty="0">
                <a:solidFill>
                  <a:srgbClr val="FFFF00"/>
                </a:solidFill>
              </a:rPr>
            </a:b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4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Autofit/>
          </a:bodyPr>
          <a:lstStyle/>
          <a:p>
            <a:r>
              <a:rPr lang="ru-RU" sz="2000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Крещение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третий праздник Святок.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Накануне Крещения в третий раз колядовали, накрывали праздничный стол. В Крещение освященной водой смывали все грехи – "очищались".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Крещенский сочельник – главный день святочных гаданий.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15719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«День Крещенья Господня Святки кончает, над праздничными гулянками крест ставит»</a:t>
            </a:r>
          </a:p>
        </p:txBody>
      </p:sp>
    </p:spTree>
    <p:extLst>
      <p:ext uri="{BB962C8B-B14F-4D97-AF65-F5344CB8AC3E}">
        <p14:creationId xmlns:p14="http://schemas.microsoft.com/office/powerpoint/2010/main" val="22784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880" y="44624"/>
            <a:ext cx="9165879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252728"/>
          </a:xfrm>
        </p:spPr>
        <p:txBody>
          <a:bodyPr>
            <a:normAutofit/>
          </a:bodyPr>
          <a:lstStyle/>
          <a:p>
            <a:r>
              <a:rPr lang="ru-RU" sz="6600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84599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Рождение Христа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484784"/>
            <a:ext cx="3822192" cy="4641696"/>
          </a:xfrm>
        </p:spPr>
        <p:txBody>
          <a:bodyPr>
            <a:normAutofit/>
          </a:bodyPr>
          <a:lstStyle/>
          <a:p>
            <a:r>
              <a:rPr lang="ru-RU" dirty="0"/>
              <a:t>Поздно вечером накануне этого события добрались до Вифлеема родители Христа – Дева Мария и благочестивый старец Иосиф. Случилось так, что в городе никто не пустил их на ночлег. И тогда они нашли себе пристанище в пещере, называемой вертепом.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18" y="1124744"/>
            <a:ext cx="468052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2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dez_000\Desktop\Рождественские посиделки\198105923422679538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5598"/>
            <a:ext cx="9144000" cy="691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02416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dirty="0"/>
            </a:br>
            <a:r>
              <a:rPr lang="ru-RU" sz="2700" dirty="0"/>
              <a:t>Там и появился на свет сын Божий. Он лежал спеленатый в яслях». И в тот же миг на поле появилось множество ангелов, славящих Бога и разносящих повсюду радостную весть.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6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nadez_000\Desktop\Рождественские посиделки\рождественская\star-of-bethlehem-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А в тот момент, когда Он родился, на небе появилась новая яркая звезда. Волхвы (так называли восточных мудрецов) увидели ее в небе и поняли, что она возвещает о рождении Царя Иудейского.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4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44000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nadez_000\Desktop\Рождественские посиделки\рождественская\1600XMAS_30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1368152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r>
              <a:rPr lang="ru-RU" sz="2700" dirty="0"/>
              <a:t>Они вошли в хлев, увидели Марию с Младенцем и поклонились Ему до земли. Волхвы поднесли Иисусу свои дары – золото и драгоценные благовония: ладан и смирну.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38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День рождения Христа (7 января) стал праздником для всего православного  народа, именуемым Рождеством Христовым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5220072" y="1556792"/>
            <a:ext cx="3744416" cy="4896544"/>
          </a:xfrm>
        </p:spPr>
        <p:txBody>
          <a:bodyPr>
            <a:normAutofit/>
          </a:bodyPr>
          <a:lstStyle/>
          <a:p>
            <a:r>
              <a:rPr lang="ru-RU" b="1" dirty="0"/>
              <a:t>Это первый святочный праздник – </a:t>
            </a:r>
            <a:r>
              <a:rPr lang="ru-RU" b="1" i="1" u="sng" dirty="0"/>
              <a:t>Рождество.</a:t>
            </a:r>
            <a:endParaRPr lang="ru-RU" dirty="0"/>
          </a:p>
          <a:p>
            <a:r>
              <a:rPr lang="ru-RU" dirty="0"/>
              <a:t>Началу праздника предшествовал </a:t>
            </a:r>
            <a:r>
              <a:rPr lang="ru-RU" dirty="0" err="1"/>
              <a:t>сорокодневный</a:t>
            </a:r>
            <a:r>
              <a:rPr lang="ru-RU" dirty="0"/>
              <a:t> Рождественский пост, во время которого не только нельзя было "вкушать скоромную пищу", но возбранялось всякое увеселение.</a:t>
            </a:r>
          </a:p>
          <a:p>
            <a:endParaRPr lang="ru-RU" dirty="0"/>
          </a:p>
        </p:txBody>
      </p:sp>
      <p:pic>
        <p:nvPicPr>
          <p:cNvPr id="6147" name="Picture 3" descr="C:\Users\nadez_000\Desktop\Рождественские посиделки\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43609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8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Autofit/>
          </a:bodyPr>
          <a:lstStyle/>
          <a:p>
            <a:r>
              <a:rPr lang="ru-RU" sz="3200" b="1" dirty="0"/>
              <a:t>С Рождества(7 Января) и по крещение (19 января) на Руси праздновались Святки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652120" y="1700808"/>
            <a:ext cx="2952328" cy="4425672"/>
          </a:xfrm>
        </p:spPr>
        <p:txBody>
          <a:bodyPr/>
          <a:lstStyle/>
          <a:p>
            <a:pPr algn="ctr"/>
            <a:r>
              <a:rPr lang="ru-RU" sz="3200" b="1" i="1" dirty="0"/>
              <a:t>Святками называют двенадцать праздничных дней между Рождеством и Крещением 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2" descr="C:\Users\nadez_000\Desktop\Рождественские посиделки\рождественская\43784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5080" y="1700808"/>
            <a:ext cx="536703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3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dez_000\Desktop\Рождественские посиделки\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Autofit/>
          </a:bodyPr>
          <a:lstStyle/>
          <a:p>
            <a:r>
              <a:rPr lang="ru-RU" sz="2000" dirty="0"/>
              <a:t>Обязательным атрибутом  этого праздника был Рождественский фонарь – символ Вифлеемской звезды.</a:t>
            </a:r>
            <a:br>
              <a:rPr lang="ru-RU" sz="2000" dirty="0"/>
            </a:br>
            <a:r>
              <a:rPr lang="ru-RU" sz="2000" dirty="0"/>
              <a:t>После трапезы молодёжь отправлялась колядовать. Ходили от дома к дому и пели поздравительные песни-колядки, в которых славились хозяева дома</a:t>
            </a:r>
          </a:p>
        </p:txBody>
      </p:sp>
    </p:spTree>
    <p:extLst>
      <p:ext uri="{BB962C8B-B14F-4D97-AF65-F5344CB8AC3E}">
        <p14:creationId xmlns:p14="http://schemas.microsoft.com/office/powerpoint/2010/main" val="26704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323</TotalTime>
  <Words>1024</Words>
  <Application>Microsoft Office PowerPoint</Application>
  <PresentationFormat>Экран (4:3)</PresentationFormat>
  <Paragraphs>69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Candara</vt:lpstr>
      <vt:lpstr>Symbol</vt:lpstr>
      <vt:lpstr>Волна</vt:lpstr>
      <vt:lpstr>Детям о Рождестве и святках</vt:lpstr>
      <vt:lpstr>Рождество Христово</vt:lpstr>
      <vt:lpstr>Рождение Христа</vt:lpstr>
      <vt:lpstr>  Там и появился на свет сын Божий. Он лежал спеленатый в яслях». И в тот же миг на поле появилось множество ангелов, славящих Бога и разносящих повсюду радостную весть.  </vt:lpstr>
      <vt:lpstr>   А в тот момент, когда Он родился, на небе появилась новая яркая звезда. Волхвы (так называли восточных мудрецов) увидели ее в небе и поняли, что она возвещает о рождении Царя Иудейского. </vt:lpstr>
      <vt:lpstr> Они вошли в хлев, увидели Марию с Младенцем и поклонились Ему до земли. Волхвы поднесли Иисусу свои дары – золото и драгоценные благовония: ладан и смирну. </vt:lpstr>
      <vt:lpstr>День рождения Христа (7 января) стал праздником для всего православного  народа, именуемым Рождеством Христовым</vt:lpstr>
      <vt:lpstr>С Рождества(7 Января) и по крещение (19 января) на Руси праздновались Святки</vt:lpstr>
      <vt:lpstr>Обязательным атрибутом  этого праздника был Рождественский фонарь – символ Вифлеемской звезды. После трапезы молодёжь отправлялась колядовать. Ходили от дома к дому и пели поздравительные песни-колядки, в которых славились хозяева дома</vt:lpstr>
      <vt:lpstr>В колядках славились хозяева дома и содержались благопожелания богатства, урожая, многодетности  </vt:lpstr>
      <vt:lpstr>Особой традицией Святок на Руси считалось колядование. Молодежь и дети наряжались, ходили по дворам с большой самодельной  звездой и пели особые обрядовые песни</vt:lpstr>
      <vt:lpstr>Переходя от одного дома к другому, под окнами или в избах, они пели песни в честь праздника, то как поздравление хозяевам, то просто ради развлечения и потехи. Хозяева  в награду за это давали им угощения и деньги.</vt:lpstr>
      <vt:lpstr>Презентация PowerPoint</vt:lpstr>
      <vt:lpstr>Презентация PowerPoint</vt:lpstr>
      <vt:lpstr> Второй праздник Святок – Новый год, или Васильев день. </vt:lpstr>
      <vt:lpstr>К этому празднику пекли специальное угощение – печенье-  козули  или колядки.  </vt:lpstr>
      <vt:lpstr>С Васильева дня начинались "Страшные вечера" . Девушки собирались на посиделки и устраивали гадания. Конечно, дело это было грешно и опасное, но ведь так хотелось узнать, что ждёт впереди, узнать о личном счастье. </vt:lpstr>
      <vt:lpstr> </vt:lpstr>
      <vt:lpstr>Колядование, святочные гадания</vt:lpstr>
      <vt:lpstr> Святки - время безудержного веселья, катания на тройках, песен, плясок, вкусных угощений.  В это время устраивались маскарады, розыгрыши. </vt:lpstr>
      <vt:lpstr>Святочные гуляния, катания на санях</vt:lpstr>
      <vt:lpstr> В святки парни высматривали себе невест, потому что после праздников начиналась пора свадеб. Девчат выглядывали на посиделках, игрищах, а чтобы обратить на себя внимание, устраивали хороводы. </vt:lpstr>
      <vt:lpstr>Крещение – третий праздник Святок. Накануне Крещения в третий раз колядовали, накрывали праздничный стол. В Крещение освященной водой смывали все грехи – "очищались". Крещенский сочельник – главный день святочных гаданий. </vt:lpstr>
      <vt:lpstr>Спасибо за внимание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Святки</dc:title>
  <dc:creator>Надежда Шишова</dc:creator>
  <cp:lastModifiedBy>Рахматулина Елена Сергеевна</cp:lastModifiedBy>
  <cp:revision>39</cp:revision>
  <dcterms:created xsi:type="dcterms:W3CDTF">2015-01-19T20:21:01Z</dcterms:created>
  <dcterms:modified xsi:type="dcterms:W3CDTF">2023-01-15T13:55:03Z</dcterms:modified>
</cp:coreProperties>
</file>