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50CDDF0-84A0-4D2A-86AD-56D9466F0B87}" type="datetime">
              <a:rPr b="0" lang="ru-RU" sz="900" spc="-1" strike="noStrike">
                <a:solidFill>
                  <a:srgbClr val="8b8b8b"/>
                </a:solidFill>
                <a:latin typeface="Century Gothic"/>
              </a:rPr>
              <a:t>21.2.22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2B0D97F-D7E4-4768-BA70-0AD787FBDA33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Образец текста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1600" spc="-1" strike="noStrike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 b="0" lang="ru-RU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Пятый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E79B92F-ECB1-4CFF-907C-F01541CED9D6}" type="datetime">
              <a:rPr b="0" lang="ru-RU" sz="900" spc="-1" strike="noStrike">
                <a:solidFill>
                  <a:srgbClr val="8b8b8b"/>
                </a:solidFill>
                <a:latin typeface="Century Gothic"/>
              </a:rPr>
              <a:t>21.2.22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C99C7E5-82D5-484D-9EC8-AC8F77055C03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ozonit.ru/elr/kedr_sibirskij/kedr_sibirskij_svoistva.php" TargetMode="External"/><Relationship Id="rId2" Type="http://schemas.openxmlformats.org/officeDocument/2006/relationships/hyperlink" Target="http://ozonit.ru/elr/kedr_sibirskij/kedr_sibirskij_svoistva.php" TargetMode="External"/><Relationship Id="rId3" Type="http://schemas.openxmlformats.org/officeDocument/2006/relationships/hyperlink" Target="http://ozonit.ru/elr/kedr_sibirskij/kedr_sibirskij_viraschivanie.php" TargetMode="External"/><Relationship Id="rId4" Type="http://schemas.openxmlformats.org/officeDocument/2006/relationships/hyperlink" Target="http://ozonit.ru/elr/kedr_sibirskij/kedr_sibirskij_viraschivanie.php" TargetMode="External"/><Relationship Id="rId5" Type="http://schemas.openxmlformats.org/officeDocument/2006/relationships/image" Target="../media/image1.jpeg"/><Relationship Id="rId6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ru-RU" sz="8000" spc="-1" strike="noStrike">
                <a:solidFill>
                  <a:srgbClr val="ff0000"/>
                </a:solidFill>
                <a:latin typeface="Century Gothic"/>
              </a:rPr>
              <a:t>Красная книга</a:t>
            </a:r>
            <a:endParaRPr b="0" lang="ru-RU" sz="8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2448000" y="5112000"/>
            <a:ext cx="8915040" cy="1126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entury Gothic"/>
              </a:rPr>
              <a:t>Красноярского края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entury Gothic"/>
              </a:rPr>
              <a:t>Растения         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Подготовил: Машукова Н.С.</a:t>
            </a:r>
            <a:endParaRPr b="0" lang="ru-RU" sz="2200" spc="-1" strike="noStrike">
              <a:latin typeface="Arial"/>
            </a:endParaRPr>
          </a:p>
        </p:txBody>
      </p:sp>
    </p:spTree>
  </p:cSld>
  <p:transition spd="slow">
    <p:wipe dir="l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Объект 3" descr=""/>
          <p:cNvPicPr/>
          <p:nvPr/>
        </p:nvPicPr>
        <p:blipFill>
          <a:blip r:embed="rId1"/>
          <a:stretch/>
        </p:blipFill>
        <p:spPr>
          <a:xfrm>
            <a:off x="2374560" y="641520"/>
            <a:ext cx="8185680" cy="6139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2589120" y="641520"/>
            <a:ext cx="8915040" cy="5270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49e39"/>
              </a:buClr>
              <a:buFont typeface="Wingdings 3" charset="2"/>
              <a:buChar char=""/>
            </a:pPr>
            <a:r>
              <a:rPr b="0" lang="ru-RU" sz="3600" spc="-1" strike="noStrike">
                <a:solidFill>
                  <a:srgbClr val="ff0000"/>
                </a:solidFill>
                <a:latin typeface="Century Gothic"/>
              </a:rPr>
              <a:t>Ежедневно в мире исчезает по несколько видов животных и растений. К сожалению не всё благополучно и у нас. В Красноярском крае произрастает свыше 3000 видов высших сосудистых растений, разнообразны мохообразные, лишайники и грибы</a:t>
            </a: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.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mc:AlternateContent>
    <mc:Choice Requires="p14">
      <p:transition spd="slow" p14:dur="34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2593080" y="624240"/>
            <a:ext cx="8911440" cy="18046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Сибирский кедр.</a:t>
            </a:r>
            <a:br/>
            <a:r>
              <a:rPr b="0" i="1" lang="ru-RU" sz="2200" spc="-1" strike="noStrike">
                <a:solidFill>
                  <a:srgbClr val="262626"/>
                </a:solidFill>
                <a:latin typeface="Century Gothic"/>
              </a:rPr>
              <a:t>Благодаря своим </a:t>
            </a:r>
            <a:r>
              <a:rPr b="1" i="1" lang="ru-RU" sz="2200" spc="-1" strike="noStrike" u="sng">
                <a:solidFill>
                  <a:srgbClr val="85c52e"/>
                </a:solidFill>
                <a:uFillTx/>
                <a:latin typeface="Century Gothic"/>
                <a:hlinkClick r:id="rId1"/>
              </a:rPr>
              <a:t>полезным целебным свойствам Кедр </a:t>
            </a:r>
            <a:r>
              <a:rPr b="1" i="1" lang="ru-RU" sz="2200" spc="-1" strike="noStrike" u="sng">
                <a:solidFill>
                  <a:srgbClr val="85c52e"/>
                </a:solidFill>
                <a:uFillTx/>
                <a:latin typeface="Century Gothic"/>
                <a:hlinkClick r:id="rId2"/>
              </a:rPr>
              <a:t>сибирский</a:t>
            </a:r>
            <a:r>
              <a:rPr b="0" i="1" lang="ru-RU" sz="2200" spc="-1" strike="noStrike">
                <a:solidFill>
                  <a:srgbClr val="262626"/>
                </a:solidFill>
                <a:latin typeface="Century Gothic"/>
              </a:rPr>
              <a:t>применяется как в официальной, так и в народной медицине. Так же</a:t>
            </a:r>
            <a:r>
              <a:rPr b="1" i="1" lang="ru-RU" sz="2200" spc="-1" strike="noStrike" u="sng">
                <a:solidFill>
                  <a:srgbClr val="85c52e"/>
                </a:solidFill>
                <a:uFillTx/>
                <a:latin typeface="Century Gothic"/>
                <a:hlinkClick r:id="rId3"/>
              </a:rPr>
              <a:t>выращивают</a:t>
            </a:r>
            <a:r>
              <a:rPr b="1" i="1" lang="ru-RU" sz="2200" spc="-1" strike="noStrike" u="sng">
                <a:solidFill>
                  <a:srgbClr val="85c52e"/>
                </a:solidFill>
                <a:uFillTx/>
                <a:latin typeface="Century Gothic"/>
                <a:hlinkClick r:id="rId4"/>
              </a:rPr>
              <a:t> Кедр сибирский</a:t>
            </a:r>
            <a:r>
              <a:rPr b="0" i="1" lang="ru-RU" sz="2200" spc="-1" strike="noStrike">
                <a:solidFill>
                  <a:srgbClr val="262626"/>
                </a:solidFill>
                <a:latin typeface="Century Gothic"/>
              </a:rPr>
              <a:t> и в декоративных целях.</a:t>
            </a:r>
            <a:endParaRPr b="0" lang="ru-RU" sz="22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42" name="Объект 3" descr=""/>
          <p:cNvPicPr/>
          <p:nvPr/>
        </p:nvPicPr>
        <p:blipFill>
          <a:blip r:embed="rId5"/>
          <a:stretch/>
        </p:blipFill>
        <p:spPr>
          <a:xfrm>
            <a:off x="3971520" y="2429280"/>
            <a:ext cx="5415840" cy="407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2593080" y="624240"/>
            <a:ext cx="8911440" cy="1545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Карликовая береза</a:t>
            </a:r>
            <a:br/>
            <a:r>
              <a:rPr b="0" lang="ru-RU" sz="2200" spc="-1" strike="noStrike">
                <a:solidFill>
                  <a:srgbClr val="549e39"/>
                </a:solidFill>
                <a:latin typeface="Century Gothic"/>
              </a:rPr>
              <a:t>Выращивание требует создания специфических почвенных условий (торфяной подушки) и режима постоянного увлажнения; при обычном способе культуры растения постепенно выпада</a:t>
            </a:r>
            <a:r>
              <a:rPr b="0" lang="ru-RU" sz="2200" spc="-1" strike="noStrike">
                <a:solidFill>
                  <a:srgbClr val="92d050"/>
                </a:solidFill>
                <a:latin typeface="Century Gothic"/>
              </a:rPr>
              <a:t>ют.</a:t>
            </a:r>
            <a:endParaRPr b="0" lang="ru-RU" sz="22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44" name="Объект 3" descr=""/>
          <p:cNvPicPr/>
          <p:nvPr/>
        </p:nvPicPr>
        <p:blipFill>
          <a:blip r:embed="rId1"/>
          <a:stretch/>
        </p:blipFill>
        <p:spPr>
          <a:xfrm>
            <a:off x="3766680" y="2293200"/>
            <a:ext cx="5760360" cy="432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2593080" y="624240"/>
            <a:ext cx="8911440" cy="22550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Жарки</a:t>
            </a:r>
            <a:br/>
            <a:r>
              <a:rPr b="0" lang="ru-RU" sz="2000" spc="-1" strike="noStrike">
                <a:solidFill>
                  <a:srgbClr val="549e39"/>
                </a:solidFill>
                <a:latin typeface="Century Gothic"/>
              </a:rPr>
              <a:t>Купальница или, в простонародье, жарки можно встретить на влажных лугах и на высокогорье Сибири. В природе их насчитывается около 30 видов. Это растения с яркими оранжевыми цветками, которые похожи на огоньки. </a:t>
            </a:r>
            <a:br/>
            <a:r>
              <a:rPr b="0" lang="ru-RU" sz="2000" spc="-1" strike="noStrike">
                <a:solidFill>
                  <a:srgbClr val="549e39"/>
                </a:solidFill>
                <a:latin typeface="Century Gothic"/>
              </a:rPr>
              <a:t>Жарки занесены в Красную книгу, поэтому нужно оберегать эти чудесные создания!</a:t>
            </a:r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46" name="Объект 3" descr=""/>
          <p:cNvPicPr/>
          <p:nvPr/>
        </p:nvPicPr>
        <p:blipFill>
          <a:blip r:embed="rId1"/>
          <a:stretch/>
        </p:blipFill>
        <p:spPr>
          <a:xfrm>
            <a:off x="3575880" y="2879640"/>
            <a:ext cx="6009480" cy="4006080"/>
          </a:xfrm>
          <a:prstGeom prst="rect">
            <a:avLst/>
          </a:prstGeom>
          <a:ln>
            <a:noFill/>
          </a:ln>
        </p:spPr>
      </p:pic>
    </p:spTree>
  </p:cSld>
  <p:transition spd="slow">
    <p:comb dir="horz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2593080" y="624240"/>
            <a:ext cx="8911440" cy="1873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Кавказский подснежник</a:t>
            </a:r>
            <a:br/>
            <a:r>
              <a:rPr b="0" lang="ru-RU" sz="2000" spc="-1" strike="noStrike">
                <a:solidFill>
                  <a:srgbClr val="549e39"/>
                </a:solidFill>
                <a:latin typeface="Century Gothic"/>
              </a:rPr>
              <a:t>Роскошные белые колокольчики, которые появляются уже в конце зимы на первых проталинках, а иногда прямо на подтаявшем снегу. Они привлекают взгляд, ими можно любоваться бесконечно. Найти подснежник можно в Краснодарском крае, на территории Ставрополья и в горах Грузии.</a:t>
            </a:r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48" name="Объект 3" descr=""/>
          <p:cNvPicPr/>
          <p:nvPr/>
        </p:nvPicPr>
        <p:blipFill>
          <a:blip r:embed="rId1"/>
          <a:stretch/>
        </p:blipFill>
        <p:spPr>
          <a:xfrm>
            <a:off x="4341960" y="2634480"/>
            <a:ext cx="5185440" cy="3889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593080" y="624240"/>
            <a:ext cx="8911440" cy="1873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Венерин башмачок</a:t>
            </a:r>
            <a:br/>
            <a:r>
              <a:rPr b="0" lang="ru-RU" sz="2000" spc="-1" strike="noStrike">
                <a:solidFill>
                  <a:srgbClr val="549e39"/>
                </a:solidFill>
                <a:latin typeface="Century Gothic"/>
              </a:rPr>
              <a:t>многолетнее травянистое растение с 1-2 оригинальными цветками, горизонтальным корневищем и крупными листьями эллиптической формы. Сложная форма цветков, которые расцветают в июле, состоит из туфлеобразной губы желтого цвета с коричневато-красным околоцветником.</a:t>
            </a:r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50" name="Объект 3" descr=""/>
          <p:cNvPicPr/>
          <p:nvPr/>
        </p:nvPicPr>
        <p:blipFill>
          <a:blip r:embed="rId1"/>
          <a:stretch/>
        </p:blipFill>
        <p:spPr>
          <a:xfrm>
            <a:off x="4213800" y="2660760"/>
            <a:ext cx="5204880" cy="3903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593080" y="624240"/>
            <a:ext cx="8911440" cy="1436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Незабудка енисейская</a:t>
            </a:r>
            <a:br/>
            <a:r>
              <a:rPr b="0" lang="ru-RU" sz="2200" spc="-1" strike="noStrike">
                <a:solidFill>
                  <a:srgbClr val="549e39"/>
                </a:solidFill>
                <a:latin typeface="Century Gothic"/>
              </a:rPr>
              <a:t>Уничтожение местообитаний человеком. Большая часть известной популяции в окр. г. Красноярска на о. Отдыха уничтожена при строительных работах.</a:t>
            </a:r>
            <a:endParaRPr b="0" lang="ru-RU" sz="22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52" name="Объект 3" descr=""/>
          <p:cNvPicPr/>
          <p:nvPr/>
        </p:nvPicPr>
        <p:blipFill>
          <a:blip r:embed="rId1"/>
          <a:stretch/>
        </p:blipFill>
        <p:spPr>
          <a:xfrm>
            <a:off x="4218480" y="2252520"/>
            <a:ext cx="5660280" cy="4245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2593080" y="624240"/>
            <a:ext cx="8911440" cy="14090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00000"/>
              </a:lnSpc>
            </a:pPr>
            <a:r>
              <a:rPr b="0" i="1" lang="ru-RU" sz="3600" spc="-1" strike="noStrike" u="sng">
                <a:solidFill>
                  <a:srgbClr val="ff0000"/>
                </a:solidFill>
                <a:uFillTx/>
                <a:latin typeface="Century Gothic"/>
              </a:rPr>
              <a:t>Осока колючковатая</a:t>
            </a:r>
            <a:br/>
            <a:r>
              <a:rPr b="0" lang="ru-RU" sz="2000" spc="-1" strike="noStrike">
                <a:solidFill>
                  <a:srgbClr val="549e39"/>
                </a:solidFill>
                <a:latin typeface="Century Gothic"/>
              </a:rPr>
              <a:t>Обитает в лиственных лесах, зарослях кустарников, на сырых лесных лугах. Предпочитает сухие или свежие суглинистые почвы, подстилаемые известняками. </a:t>
            </a:r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154" name="Объект 3" descr=""/>
          <p:cNvPicPr/>
          <p:nvPr/>
        </p:nvPicPr>
        <p:blipFill>
          <a:blip r:embed="rId1"/>
          <a:stretch/>
        </p:blipFill>
        <p:spPr>
          <a:xfrm>
            <a:off x="5336280" y="2224080"/>
            <a:ext cx="2916360" cy="4458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25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Application>LibreOffice/6.3.5.2$Windows_X86_64 LibreOffice_project/dd0751754f11728f69b42ee2af66670068624673</Application>
  <Words>57</Words>
  <Paragraphs>11</Paragraphs>
  <Company>SPecialiST RePack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2018-03-04T04:59:20Z</dcterms:created>
  <dc:creator>User</dc:creator>
  <dc:description/>
  <dc:language>ru-RU</dc:language>
  <cp:lastModifiedBy/>
  <dcterms:modified xsi:type="dcterms:W3CDTF">2022-02-21T13:17:26Z</dcterms:modified>
  <cp:revision>6</cp:revision>
  <dc:subject/>
  <dc:title>Красная книга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SPecialiST RePack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Широкоэкранный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10</vt:i4>
  </property>
</Properties>
</file>