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9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-21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B92A-9467-43EE-B743-A675AC0CC56D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EB0-73F8-4DB9-8939-D28E57305A0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20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B92A-9467-43EE-B743-A675AC0CC56D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EB0-73F8-4DB9-8939-D28E57305A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918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B92A-9467-43EE-B743-A675AC0CC56D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EB0-73F8-4DB9-8939-D28E57305A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330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B92A-9467-43EE-B743-A675AC0CC56D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EB0-73F8-4DB9-8939-D28E57305A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6194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B92A-9467-43EE-B743-A675AC0CC56D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EB0-73F8-4DB9-8939-D28E57305A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418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B92A-9467-43EE-B743-A675AC0CC56D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EB0-73F8-4DB9-8939-D28E57305A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23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B92A-9467-43EE-B743-A675AC0CC56D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EB0-73F8-4DB9-8939-D28E57305A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334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B92A-9467-43EE-B743-A675AC0CC56D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EB0-73F8-4DB9-8939-D28E57305A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220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B92A-9467-43EE-B743-A675AC0CC56D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EB0-73F8-4DB9-8939-D28E57305A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83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B92A-9467-43EE-B743-A675AC0CC56D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EB0-73F8-4DB9-8939-D28E57305A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640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B92A-9467-43EE-B743-A675AC0CC56D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EB0-73F8-4DB9-8939-D28E57305A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796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B92A-9467-43EE-B743-A675AC0CC56D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EB0-73F8-4DB9-8939-D28E57305A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B92A-9467-43EE-B743-A675AC0CC56D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EB0-73F8-4DB9-8939-D28E57305A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352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B92A-9467-43EE-B743-A675AC0CC56D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EB0-73F8-4DB9-8939-D28E57305A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54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B92A-9467-43EE-B743-A675AC0CC56D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EB0-73F8-4DB9-8939-D28E57305A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11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B92A-9467-43EE-B743-A675AC0CC56D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EB0-73F8-4DB9-8939-D28E57305A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79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B92A-9467-43EE-B743-A675AC0CC56D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EB0-73F8-4DB9-8939-D28E57305A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59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43B92A-9467-43EE-B743-A675AC0CC56D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F148EB0-73F8-4DB9-8939-D28E57305A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2923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e.psihologsad.ru/npd-doc.aspx?npmid=99&amp;npid=1900759&amp;anchor=ZA00M522M4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e.psihologsad.ru/npd-doc.aspx?npmid=99&amp;npid=1900759&amp;anchor=ZA00M522M4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.psihologsad.ru/npd-doc.aspx?npmid=99&amp;npid=1900759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.psihologsad.ru/npd-doc.aspx?npmid=99&amp;npid=1900759&amp;anchor=ZA00M522M4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.psihologsad.ru/npd-doc.aspx?npmid=99&amp;npid=1900759&amp;anchor=ZA00M522M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.psihologsad.ru/npd-doc.aspx?npmid=99&amp;npid=1900759&amp;anchor=ZA00M522M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.psihologsad.ru/npd-doc.aspx?npmid=99&amp;npid=1900759&amp;anchor=ZA00M522M4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e.psihologsad.ru/npd-doc.aspx?npmid=99&amp;npid=1900759&amp;anchor=ZA00M522M4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e.psihologsad.ru/npd-doc.aspx?npmid=99&amp;npid=1900759&amp;anchor=ZA00M522M4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e.psihologsad.ru/npd-doc.aspx?npmid=99&amp;npid=1900759&amp;anchor=ZA00M522M4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Деловая игра </a:t>
            </a:r>
            <a:br>
              <a:rPr lang="ru-RU" dirty="0" smtClean="0"/>
            </a:br>
            <a:r>
              <a:rPr lang="ru-RU" dirty="0" smtClean="0"/>
              <a:t>по правам ребенка </a:t>
            </a:r>
            <a:br>
              <a:rPr lang="ru-RU" dirty="0" smtClean="0"/>
            </a:br>
            <a:r>
              <a:rPr lang="ru-RU" dirty="0" smtClean="0"/>
              <a:t>для </a:t>
            </a:r>
            <a:r>
              <a:rPr lang="ru-RU" dirty="0"/>
              <a:t>педагогов ДОУ</a:t>
            </a:r>
            <a:br>
              <a:rPr lang="ru-RU" dirty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Подготовила Е.И.Машукова</a:t>
            </a:r>
            <a:endParaRPr lang="ru-RU" dirty="0" smtClean="0"/>
          </a:p>
          <a:p>
            <a:r>
              <a:rPr lang="ru-RU" dirty="0" smtClean="0"/>
              <a:t>Воспитатель старшей группы</a:t>
            </a:r>
            <a:r>
              <a:rPr lang="ru-RU" dirty="0" smtClean="0"/>
              <a:t>.,</a:t>
            </a:r>
            <a:endParaRPr lang="ru-RU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13509" y="209006"/>
            <a:ext cx="11351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бюджетное дошкольное образовательное учреждение </a:t>
            </a:r>
            <a:endParaRPr lang="ru-RU" dirty="0" smtClean="0"/>
          </a:p>
          <a:p>
            <a:pPr algn="ctr"/>
            <a:r>
              <a:rPr lang="ru-RU" dirty="0"/>
              <a:t> </a:t>
            </a:r>
            <a:r>
              <a:rPr lang="ru-RU" dirty="0" smtClean="0"/>
              <a:t> «</a:t>
            </a:r>
            <a:r>
              <a:rPr lang="ru-RU" dirty="0" err="1" smtClean="0"/>
              <a:t>Таеженский</a:t>
            </a:r>
            <a:r>
              <a:rPr lang="ru-RU" dirty="0" smtClean="0"/>
              <a:t> детский сад»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84064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4211" y="444138"/>
            <a:ext cx="4937655" cy="6021976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>
                <a:solidFill>
                  <a:srgbClr val="FFFF00"/>
                </a:solidFill>
              </a:rPr>
              <a:t>Право на </a:t>
            </a:r>
            <a:r>
              <a:rPr lang="ru-RU" sz="4400" dirty="0" smtClean="0">
                <a:solidFill>
                  <a:srgbClr val="FFFF00"/>
                </a:solidFill>
              </a:rPr>
              <a:t>образование.</a:t>
            </a:r>
            <a:endParaRPr lang="ru-RU" sz="4400" dirty="0">
              <a:solidFill>
                <a:srgbClr val="FFFF00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800" dirty="0">
                <a:solidFill>
                  <a:srgbClr val="FFFF00"/>
                </a:solidFill>
              </a:rPr>
              <a:t> 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4400" u="sng" dirty="0" smtClean="0">
                <a:solidFill>
                  <a:srgbClr val="FFFF00"/>
                </a:solidFill>
                <a:hlinkClick r:id="rId2"/>
              </a:rPr>
              <a:t>Статья </a:t>
            </a:r>
            <a:r>
              <a:rPr lang="ru-RU" sz="4400" u="sng" dirty="0" smtClean="0">
                <a:solidFill>
                  <a:schemeClr val="bg1"/>
                </a:solidFill>
              </a:rPr>
              <a:t>28</a:t>
            </a:r>
            <a:r>
              <a:rPr lang="ru-RU" sz="4400" dirty="0">
                <a:solidFill>
                  <a:schemeClr val="bg1"/>
                </a:solidFill>
              </a:rPr>
              <a:t> 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4400" dirty="0">
                <a:solidFill>
                  <a:srgbClr val="FFFF00"/>
                </a:solidFill>
              </a:rPr>
              <a:t>Конвенции о правах ребенка.</a:t>
            </a:r>
            <a:endParaRPr lang="ru-RU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8194" name="Picture 2" descr="Картинки по запросу право на образование картинк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1865" y="444137"/>
            <a:ext cx="6320261" cy="560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4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4211" y="535577"/>
            <a:ext cx="4937655" cy="57868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>
                <a:solidFill>
                  <a:srgbClr val="FFFF00"/>
                </a:solidFill>
              </a:rPr>
              <a:t>Право </a:t>
            </a:r>
            <a:r>
              <a:rPr lang="ru-RU" sz="4400" dirty="0" smtClean="0">
                <a:solidFill>
                  <a:srgbClr val="FFFF00"/>
                </a:solidFill>
              </a:rPr>
              <a:t>ребенка на отдых и досуг</a:t>
            </a:r>
            <a:endParaRPr lang="ru-RU" sz="4400" dirty="0">
              <a:solidFill>
                <a:srgbClr val="FFFF00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800" dirty="0">
                <a:solidFill>
                  <a:srgbClr val="FFFF00"/>
                </a:solidFill>
              </a:rPr>
              <a:t> 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4400" u="sng" dirty="0" smtClean="0">
                <a:solidFill>
                  <a:srgbClr val="FFFF00"/>
                </a:solidFill>
                <a:hlinkClick r:id="rId2"/>
              </a:rPr>
              <a:t>Статья </a:t>
            </a:r>
            <a:r>
              <a:rPr lang="ru-RU" sz="4400" u="sng" dirty="0" smtClean="0">
                <a:solidFill>
                  <a:schemeClr val="bg1"/>
                </a:solidFill>
              </a:rPr>
              <a:t>31</a:t>
            </a:r>
            <a:r>
              <a:rPr lang="ru-RU" sz="4400" dirty="0">
                <a:solidFill>
                  <a:schemeClr val="bg1"/>
                </a:solidFill>
              </a:rPr>
              <a:t> 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4400" dirty="0">
                <a:solidFill>
                  <a:srgbClr val="FFFF00"/>
                </a:solidFill>
              </a:rPr>
              <a:t>Конвенции о правах ребенка.</a:t>
            </a:r>
            <a:endParaRPr lang="ru-RU" sz="4400" dirty="0"/>
          </a:p>
        </p:txBody>
      </p:sp>
      <p:pic>
        <p:nvPicPr>
          <p:cNvPr id="9218" name="Picture 2" descr="Картинки по запросу право на отдых и досуг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26035" y="1175656"/>
            <a:ext cx="5784090" cy="476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50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7572" y="1107217"/>
            <a:ext cx="10881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ts val="750"/>
              </a:spcAft>
            </a:pPr>
            <a:r>
              <a:rPr lang="ru-RU" sz="3200" b="1" cap="all" dirty="0" smtClean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задание </a:t>
            </a:r>
            <a:r>
              <a:rPr lang="ru-RU" sz="3200" b="1" cap="all" dirty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- «Сказка - ложь, да в ней намек! Добрым молодцам урок</a:t>
            </a:r>
            <a:r>
              <a:rPr lang="ru-RU" sz="3200" b="1" cap="all" dirty="0" smtClean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!»</a:t>
            </a:r>
            <a:endParaRPr lang="ru-RU" sz="3200" b="1" cap="all" dirty="0">
              <a:ln w="3175" cmpd="sng">
                <a:noFill/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08960" y="3008434"/>
            <a:ext cx="83079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800" b="1" dirty="0" smtClean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иллюстрации на экране определить:</a:t>
            </a:r>
          </a:p>
          <a:p>
            <a:pPr marL="342900" indent="-342900">
              <a:spcAft>
                <a:spcPts val="750"/>
              </a:spcAft>
              <a:buFont typeface="+mj-lt"/>
              <a:buAutoNum type="arabicPeriod"/>
            </a:pPr>
            <a:r>
              <a:rPr lang="ru-RU" sz="2800" b="1" dirty="0" smtClean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Название сказки</a:t>
            </a:r>
            <a:endParaRPr lang="ru-RU" sz="4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750"/>
              </a:spcAft>
              <a:buFont typeface="+mj-lt"/>
              <a:buAutoNum type="arabicPeriod"/>
            </a:pPr>
            <a:r>
              <a:rPr lang="ru-RU" sz="2800" b="1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Что произошло</a:t>
            </a:r>
            <a:endParaRPr lang="ru-RU" sz="4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750"/>
              </a:spcAft>
              <a:buFont typeface="+mj-lt"/>
              <a:buAutoNum type="arabicPeriod"/>
            </a:pPr>
            <a:r>
              <a:rPr lang="ru-RU" sz="2800" b="1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Какое право нарушено</a:t>
            </a:r>
            <a:endParaRPr lang="ru-RU" sz="4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373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иллюстрации Волк и семеро козля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2044" y="424858"/>
            <a:ext cx="9291312" cy="588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052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215" y="443365"/>
            <a:ext cx="10809016" cy="591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35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иллюстрации Мороз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2752" y="283346"/>
            <a:ext cx="7755680" cy="628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567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иллюстрации Лиса и журав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7803" y="385354"/>
            <a:ext cx="8569010" cy="601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210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Картинки по запросу иллюстрации Заюшкина избуш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791" y="441506"/>
            <a:ext cx="9844441" cy="598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397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иллюстрации Крошечка-хаврошеч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368" y="453480"/>
            <a:ext cx="8515179" cy="594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024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0683" y="401546"/>
            <a:ext cx="8478974" cy="596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12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247561"/>
            <a:ext cx="10515600" cy="8627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u="sng" dirty="0" smtClean="0"/>
              <a:t>Конвенция о правах ребенка</a:t>
            </a:r>
            <a:endParaRPr lang="ru-RU" sz="54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2697" y="1254372"/>
            <a:ext cx="7772400" cy="518223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>
                <a:solidFill>
                  <a:srgbClr val="FFFF00"/>
                </a:solidFill>
              </a:rPr>
              <a:t>20 ноября ежегодно отмечается Всемирный день прав ребенка. </a:t>
            </a:r>
            <a:endParaRPr lang="ru-RU" sz="3200" dirty="0" smtClean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r>
              <a:rPr lang="ru-RU" sz="3200" dirty="0" smtClean="0">
                <a:solidFill>
                  <a:srgbClr val="FFFF00"/>
                </a:solidFill>
              </a:rPr>
              <a:t>В</a:t>
            </a:r>
            <a:r>
              <a:rPr lang="ru-RU" sz="3200" dirty="0">
                <a:solidFill>
                  <a:srgbClr val="FFFF00"/>
                </a:solidFill>
              </a:rPr>
              <a:t> этот день в 1989 году </a:t>
            </a:r>
            <a:r>
              <a:rPr lang="ru-RU" sz="3200" dirty="0" smtClean="0">
                <a:solidFill>
                  <a:srgbClr val="FFFF00"/>
                </a:solidFill>
              </a:rPr>
              <a:t>была принята</a:t>
            </a:r>
            <a:r>
              <a:rPr lang="ru-RU" sz="3200" dirty="0">
                <a:solidFill>
                  <a:srgbClr val="FFFF00"/>
                </a:solidFill>
              </a:rPr>
              <a:t> </a:t>
            </a:r>
            <a:r>
              <a:rPr lang="ru-RU" sz="3200" u="sng" dirty="0">
                <a:solidFill>
                  <a:srgbClr val="FFFF00"/>
                </a:solidFill>
                <a:hlinkClick r:id="rId2"/>
              </a:rPr>
              <a:t>Конвенция</a:t>
            </a:r>
            <a:r>
              <a:rPr lang="ru-RU" sz="3200" dirty="0">
                <a:solidFill>
                  <a:srgbClr val="FFFF00"/>
                </a:solidFill>
              </a:rPr>
              <a:t> о правах ребенка, в которой провозглашены права ребенка, права и обязанности родителей и других лиц, которые несут ответственность за жизнь, развитие и защиту детей. </a:t>
            </a:r>
            <a:r>
              <a:rPr lang="ru-RU" sz="3200" dirty="0" smtClean="0">
                <a:solidFill>
                  <a:srgbClr val="FFFF00"/>
                </a:solidFill>
              </a:rPr>
              <a:t>Документ состоит из преамбулы, 3 частей и 54 статей.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Картинки по запросу конвенция о правах ребенк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6136" y="1254371"/>
            <a:ext cx="3715566" cy="5182236"/>
          </a:xfrm>
          <a:prstGeom prst="rect">
            <a:avLst/>
          </a:prstGeom>
          <a:noFill/>
          <a:ln cmpd="thickThin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50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иллюстрации к сказке Золуш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0318" y="525642"/>
            <a:ext cx="7658490" cy="587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489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7658" y="1919865"/>
            <a:ext cx="6127222" cy="462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Картинки по запросу иллюстрации к сказке О царе Салтане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616" y="285740"/>
            <a:ext cx="6537797" cy="385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110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иллюстрации к сказке Дюймовоч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6179" y="399505"/>
            <a:ext cx="8349603" cy="59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587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2772" y="180975"/>
            <a:ext cx="125747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693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136469" y="496389"/>
            <a:ext cx="5079274" cy="6008914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4400" dirty="0">
                <a:solidFill>
                  <a:srgbClr val="FFFF00"/>
                </a:solidFill>
              </a:rPr>
              <a:t>Право на </a:t>
            </a:r>
            <a:r>
              <a:rPr lang="ru-RU" sz="4400" dirty="0" smtClean="0">
                <a:solidFill>
                  <a:srgbClr val="FFFF00"/>
                </a:solidFill>
              </a:rPr>
              <a:t>жизнь.</a:t>
            </a:r>
            <a:endParaRPr lang="ru-RU" sz="4400" dirty="0">
              <a:solidFill>
                <a:srgbClr val="FFFF00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4400" dirty="0">
                <a:solidFill>
                  <a:srgbClr val="FFFF00"/>
                </a:solidFill>
              </a:rPr>
              <a:t> </a:t>
            </a:r>
            <a:r>
              <a:rPr lang="ru-RU" sz="4400" u="sng" dirty="0">
                <a:solidFill>
                  <a:srgbClr val="FFFF00"/>
                </a:solidFill>
                <a:hlinkClick r:id="rId2"/>
              </a:rPr>
              <a:t>Статья </a:t>
            </a:r>
            <a:r>
              <a:rPr lang="ru-RU" sz="4400" u="sng" dirty="0" smtClean="0">
                <a:solidFill>
                  <a:schemeClr val="bg1"/>
                </a:solidFill>
              </a:rPr>
              <a:t>6</a:t>
            </a:r>
            <a:r>
              <a:rPr lang="ru-RU" sz="4400" dirty="0">
                <a:solidFill>
                  <a:schemeClr val="bg1"/>
                </a:solidFill>
              </a:rPr>
              <a:t> </a:t>
            </a:r>
            <a:endParaRPr lang="ru-RU" sz="4400" dirty="0" smtClean="0">
              <a:solidFill>
                <a:schemeClr val="bg1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4400" dirty="0" smtClean="0">
                <a:solidFill>
                  <a:srgbClr val="FFFF00"/>
                </a:solidFill>
              </a:rPr>
              <a:t>Конвенции </a:t>
            </a:r>
            <a:r>
              <a:rPr lang="ru-RU" sz="4400" dirty="0">
                <a:solidFill>
                  <a:srgbClr val="FFFF00"/>
                </a:solidFill>
              </a:rPr>
              <a:t>о правах ребенка.</a:t>
            </a:r>
          </a:p>
          <a:p>
            <a:pPr marL="0" indent="0" algn="ctr">
              <a:buNone/>
            </a:pPr>
            <a:endParaRPr lang="ru-RU" sz="40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Никто не может отнять жизнь у человека.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Картинки по запросу право на жизнь картинк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3939" y="390117"/>
            <a:ext cx="4808270" cy="611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99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431" y="0"/>
            <a:ext cx="10139138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6431" y="2782389"/>
            <a:ext cx="5609500" cy="3394574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4400" dirty="0" smtClean="0"/>
              <a:t>Право </a:t>
            </a:r>
            <a:r>
              <a:rPr lang="ru-RU" sz="4400" dirty="0"/>
              <a:t>на имя</a:t>
            </a:r>
            <a:r>
              <a:rPr lang="ru-RU" sz="4400" dirty="0" smtClean="0"/>
              <a:t>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4400" dirty="0"/>
              <a:t> </a:t>
            </a:r>
            <a:r>
              <a:rPr lang="ru-RU" sz="4400" u="sng" dirty="0" smtClean="0">
                <a:hlinkClick r:id="rId3"/>
              </a:rPr>
              <a:t>Статья </a:t>
            </a:r>
            <a:r>
              <a:rPr lang="ru-RU" sz="4400" u="sng" dirty="0">
                <a:hlinkClick r:id="rId3"/>
              </a:rPr>
              <a:t>7</a:t>
            </a:r>
            <a:r>
              <a:rPr lang="ru-RU" sz="4400" dirty="0"/>
              <a:t> </a:t>
            </a:r>
            <a:endParaRPr lang="ru-RU" sz="4400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ru-RU" sz="4400" dirty="0" smtClean="0"/>
              <a:t>Конвенции </a:t>
            </a:r>
            <a:r>
              <a:rPr lang="ru-RU" sz="4400" dirty="0"/>
              <a:t>о правах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246891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Картинки по запросу право жить в своей семь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1121" y="1058091"/>
            <a:ext cx="7295062" cy="547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33597" y="143692"/>
            <a:ext cx="111059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u="sng" dirty="0" smtClean="0">
                <a:solidFill>
                  <a:srgbClr val="FFFF00"/>
                </a:solidFill>
                <a:hlinkClick r:id="rId3"/>
              </a:rPr>
              <a:t>Статья </a:t>
            </a:r>
            <a:r>
              <a:rPr lang="ru-RU" sz="4400" u="sng" dirty="0" smtClean="0">
                <a:solidFill>
                  <a:schemeClr val="bg1"/>
                </a:solidFill>
              </a:rPr>
              <a:t>9</a:t>
            </a:r>
            <a:r>
              <a:rPr lang="ru-RU" sz="4400" u="sng" dirty="0" smtClean="0">
                <a:solidFill>
                  <a:srgbClr val="FFFF00"/>
                </a:solidFill>
              </a:rPr>
              <a:t> Конвенции о правах ребенка</a:t>
            </a:r>
            <a:r>
              <a:rPr lang="ru-RU" dirty="0">
                <a:solidFill>
                  <a:schemeClr val="bg1"/>
                </a:solidFill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322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48213" y="228598"/>
            <a:ext cx="4934479" cy="62767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FFFF00"/>
                </a:solidFill>
              </a:rPr>
              <a:t>Право выражать свои взгляды, мнение, на свободу мысли, совести и религии, ассоциаций и мирных собраний.</a:t>
            </a:r>
            <a:endParaRPr lang="ru-RU" sz="3200" dirty="0">
              <a:solidFill>
                <a:srgbClr val="FFFF00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200" dirty="0">
                <a:solidFill>
                  <a:srgbClr val="FFFF00"/>
                </a:solidFill>
              </a:rPr>
              <a:t> </a:t>
            </a:r>
            <a:endParaRPr lang="ru-RU" sz="3200" dirty="0" smtClean="0">
              <a:solidFill>
                <a:srgbClr val="FFFF00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200" u="sng" dirty="0" smtClean="0">
                <a:solidFill>
                  <a:srgbClr val="FFFF00"/>
                </a:solidFill>
                <a:hlinkClick r:id="rId2"/>
              </a:rPr>
              <a:t>Статьи </a:t>
            </a:r>
            <a:r>
              <a:rPr lang="ru-RU" sz="3200" u="sng" dirty="0" smtClean="0">
                <a:solidFill>
                  <a:schemeClr val="bg1"/>
                </a:solidFill>
              </a:rPr>
              <a:t>12 - 15</a:t>
            </a:r>
            <a:r>
              <a:rPr lang="ru-RU" sz="3200" dirty="0">
                <a:solidFill>
                  <a:schemeClr val="bg1"/>
                </a:solidFill>
              </a:rPr>
              <a:t> 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200" dirty="0">
                <a:solidFill>
                  <a:srgbClr val="FFFF00"/>
                </a:solidFill>
              </a:rPr>
              <a:t>Конвенции о правах ребенка.</a:t>
            </a:r>
          </a:p>
          <a:p>
            <a:pPr marL="0" indent="0" algn="ctr">
              <a:buNone/>
            </a:pPr>
            <a:endParaRPr lang="ru-RU" sz="3200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3074" name="Picture 2" descr="Похожее изображени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85" y="228599"/>
            <a:ext cx="5615997" cy="627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16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09470" y="372293"/>
            <a:ext cx="4934479" cy="601544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ru-RU" sz="2800" dirty="0" smtClean="0">
              <a:solidFill>
                <a:srgbClr val="FFFF00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Право на </a:t>
            </a:r>
            <a:r>
              <a:rPr lang="ru-RU" sz="2800" dirty="0">
                <a:solidFill>
                  <a:srgbClr val="FFFF00"/>
                </a:solidFill>
              </a:rPr>
              <a:t>личную жизнь, 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>
                <a:solidFill>
                  <a:srgbClr val="FFFF00"/>
                </a:solidFill>
              </a:rPr>
              <a:t>неприкосновенность жилища или тайну корреспонденции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800" u="sng" dirty="0" smtClean="0">
                <a:solidFill>
                  <a:srgbClr val="FFFF00"/>
                </a:solidFill>
                <a:hlinkClick r:id="rId2"/>
              </a:rPr>
              <a:t>Статья </a:t>
            </a:r>
            <a:r>
              <a:rPr lang="ru-RU" sz="2800" u="sng" dirty="0" smtClean="0">
                <a:solidFill>
                  <a:schemeClr val="bg1"/>
                </a:solidFill>
              </a:rPr>
              <a:t>16</a:t>
            </a:r>
            <a:r>
              <a:rPr lang="ru-RU" sz="2800" dirty="0">
                <a:solidFill>
                  <a:schemeClr val="bg1"/>
                </a:solidFill>
              </a:rPr>
              <a:t> 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800" dirty="0">
                <a:solidFill>
                  <a:srgbClr val="FFFF00"/>
                </a:solidFill>
              </a:rPr>
              <a:t>Конвенции о правах ребенка.</a:t>
            </a:r>
          </a:p>
          <a:p>
            <a:pPr marL="0" indent="0" algn="ctr">
              <a:buNone/>
            </a:pPr>
            <a:endParaRPr lang="ru-RU" sz="1800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4098" name="Picture 2" descr="Похожее изображени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362" y="1469572"/>
            <a:ext cx="6370108" cy="424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29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87847" y="411481"/>
            <a:ext cx="4934479" cy="597625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rgbClr val="FFFF00"/>
                </a:solidFill>
              </a:rPr>
              <a:t>Право </a:t>
            </a:r>
            <a:r>
              <a:rPr lang="ru-RU" sz="3600" dirty="0" smtClean="0">
                <a:solidFill>
                  <a:srgbClr val="FFFF00"/>
                </a:solidFill>
              </a:rPr>
              <a:t>на защиту от физического или психического насилия.</a:t>
            </a:r>
            <a:endParaRPr lang="ru-RU" sz="3600" dirty="0">
              <a:solidFill>
                <a:srgbClr val="FFFF00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600" dirty="0">
                <a:solidFill>
                  <a:srgbClr val="FFFF00"/>
                </a:solidFill>
              </a:rPr>
              <a:t> 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600" u="sng" dirty="0" smtClean="0">
                <a:solidFill>
                  <a:srgbClr val="FFFF00"/>
                </a:solidFill>
                <a:hlinkClick r:id="rId2"/>
              </a:rPr>
              <a:t>Статья </a:t>
            </a:r>
            <a:r>
              <a:rPr lang="ru-RU" sz="3600" u="sng" dirty="0" smtClean="0">
                <a:solidFill>
                  <a:schemeClr val="bg1"/>
                </a:solidFill>
              </a:rPr>
              <a:t>19</a:t>
            </a:r>
            <a:r>
              <a:rPr lang="ru-RU" sz="3600" dirty="0">
                <a:solidFill>
                  <a:schemeClr val="bg1"/>
                </a:solidFill>
              </a:rPr>
              <a:t> 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600" dirty="0">
                <a:solidFill>
                  <a:srgbClr val="FFFF00"/>
                </a:solidFill>
              </a:rPr>
              <a:t>Конвенции о правах ребенка.</a:t>
            </a:r>
          </a:p>
          <a:p>
            <a:endParaRPr lang="ru-RU" dirty="0"/>
          </a:p>
        </p:txBody>
      </p:sp>
      <p:pic>
        <p:nvPicPr>
          <p:cNvPr id="5122" name="Picture 2" descr="Картинки по запросу право на защиту от всех форм физического и психического насили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000" y="777240"/>
            <a:ext cx="6122123" cy="459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98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5669" y="413547"/>
            <a:ext cx="5334589" cy="58304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400" dirty="0">
                <a:solidFill>
                  <a:srgbClr val="FFFF00"/>
                </a:solidFill>
              </a:rPr>
              <a:t>Право </a:t>
            </a:r>
            <a:r>
              <a:rPr lang="ru-RU" sz="4400" dirty="0" smtClean="0">
                <a:solidFill>
                  <a:srgbClr val="FFFF00"/>
                </a:solidFill>
              </a:rPr>
              <a:t>на медицинское обслуживание.</a:t>
            </a:r>
            <a:endParaRPr lang="ru-RU" sz="4400" dirty="0">
              <a:solidFill>
                <a:srgbClr val="FFFF00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4400" dirty="0">
                <a:solidFill>
                  <a:srgbClr val="FFFF00"/>
                </a:solidFill>
              </a:rPr>
              <a:t> 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4400" u="sng" dirty="0" smtClean="0">
                <a:solidFill>
                  <a:srgbClr val="FFFF00"/>
                </a:solidFill>
                <a:hlinkClick r:id="rId2"/>
              </a:rPr>
              <a:t>Статья </a:t>
            </a:r>
            <a:r>
              <a:rPr lang="ru-RU" sz="4400" u="sng" dirty="0" smtClean="0">
                <a:solidFill>
                  <a:schemeClr val="bg1"/>
                </a:solidFill>
              </a:rPr>
              <a:t>24</a:t>
            </a:r>
            <a:r>
              <a:rPr lang="ru-RU" sz="4400" dirty="0">
                <a:solidFill>
                  <a:schemeClr val="bg1"/>
                </a:solidFill>
              </a:rPr>
              <a:t> 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4400" dirty="0">
                <a:solidFill>
                  <a:srgbClr val="FFFF00"/>
                </a:solidFill>
              </a:rPr>
              <a:t>Конвенции о правах ребенка.</a:t>
            </a:r>
          </a:p>
          <a:p>
            <a:endParaRPr lang="ru-RU" dirty="0"/>
          </a:p>
        </p:txBody>
      </p:sp>
      <p:pic>
        <p:nvPicPr>
          <p:cNvPr id="7170" name="Picture 2" descr="Картинки по запросу право на медицинское обслуживани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601" y="413548"/>
            <a:ext cx="5229146" cy="583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70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207</TotalTime>
  <Words>128</Words>
  <Application>Microsoft Office PowerPoint</Application>
  <PresentationFormat>Произвольный</PresentationFormat>
  <Paragraphs>47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Сектор</vt:lpstr>
      <vt:lpstr>Деловая игра  по правам ребенка  для педагогов ДОУ </vt:lpstr>
      <vt:lpstr>Конвенция о правах ребенка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User</cp:lastModifiedBy>
  <cp:revision>26</cp:revision>
  <dcterms:created xsi:type="dcterms:W3CDTF">2017-11-13T14:47:15Z</dcterms:created>
  <dcterms:modified xsi:type="dcterms:W3CDTF">2021-11-28T14:24:30Z</dcterms:modified>
</cp:coreProperties>
</file>