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6" r:id="rId3"/>
    <p:sldId id="261" r:id="rId4"/>
    <p:sldId id="270" r:id="rId5"/>
    <p:sldId id="275" r:id="rId6"/>
    <p:sldId id="273" r:id="rId7"/>
    <p:sldId id="276" r:id="rId8"/>
    <p:sldId id="269" r:id="rId9"/>
    <p:sldId id="27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01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C8B2AB-E5ED-4061-B48E-8B8E6868D19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7577E0A0-3FEE-4431-A81B-58FD70B40B7A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FF0000"/>
              </a:solidFill>
              <a:latin typeface="Georgia" pitchFamily="18" charset="0"/>
            </a:rPr>
            <a:t>Адаптация</a:t>
          </a:r>
          <a:endParaRPr lang="ru-RU" sz="4000" b="1" dirty="0">
            <a:solidFill>
              <a:srgbClr val="FF0000"/>
            </a:solidFill>
            <a:latin typeface="Georgia" pitchFamily="18" charset="0"/>
          </a:endParaRPr>
        </a:p>
      </dgm:t>
    </dgm:pt>
    <dgm:pt modelId="{312D8C7E-4315-437F-8896-AFE306D4052E}" type="parTrans" cxnId="{8326EADB-63D8-4DF0-B6E0-84FAD8F5A764}">
      <dgm:prSet/>
      <dgm:spPr/>
      <dgm:t>
        <a:bodyPr/>
        <a:lstStyle/>
        <a:p>
          <a:endParaRPr lang="ru-RU"/>
        </a:p>
      </dgm:t>
    </dgm:pt>
    <dgm:pt modelId="{9B384084-657A-4A7C-8C0C-1C88B7F207B3}" type="sibTrans" cxnId="{8326EADB-63D8-4DF0-B6E0-84FAD8F5A764}">
      <dgm:prSet/>
      <dgm:spPr/>
      <dgm:t>
        <a:bodyPr/>
        <a:lstStyle/>
        <a:p>
          <a:endParaRPr lang="ru-RU"/>
        </a:p>
      </dgm:t>
    </dgm:pt>
    <dgm:pt modelId="{6093BCE3-B47A-4FF4-BDBD-9BD5D292588B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  <a:latin typeface="Georgia" pitchFamily="18" charset="0"/>
            </a:rPr>
            <a:t>Легкая (2-3 недели)</a:t>
          </a:r>
          <a:endParaRPr lang="ru-RU" sz="2800" b="1" dirty="0">
            <a:solidFill>
              <a:srgbClr val="FF0000"/>
            </a:solidFill>
            <a:latin typeface="Georgia" pitchFamily="18" charset="0"/>
          </a:endParaRPr>
        </a:p>
      </dgm:t>
    </dgm:pt>
    <dgm:pt modelId="{2BD3F9AA-1747-4C72-B232-0A0EA84D11D7}" type="parTrans" cxnId="{0C1789D3-6D52-4D37-AB51-AC09D5CD2062}">
      <dgm:prSet/>
      <dgm:spPr/>
      <dgm:t>
        <a:bodyPr/>
        <a:lstStyle/>
        <a:p>
          <a:endParaRPr lang="ru-RU"/>
        </a:p>
      </dgm:t>
    </dgm:pt>
    <dgm:pt modelId="{881D1BFD-31F4-4405-9F26-3AF1BDAECBAE}" type="sibTrans" cxnId="{0C1789D3-6D52-4D37-AB51-AC09D5CD2062}">
      <dgm:prSet/>
      <dgm:spPr/>
      <dgm:t>
        <a:bodyPr/>
        <a:lstStyle/>
        <a:p>
          <a:endParaRPr lang="ru-RU"/>
        </a:p>
      </dgm:t>
    </dgm:pt>
    <dgm:pt modelId="{20389875-7894-4084-A20A-DF8A04F6F0A9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  <a:latin typeface="Georgia" pitchFamily="18" charset="0"/>
            </a:rPr>
            <a:t>Средняя (1 месяц)</a:t>
          </a:r>
          <a:endParaRPr lang="ru-RU" sz="2800" b="1" dirty="0">
            <a:solidFill>
              <a:srgbClr val="FF0000"/>
            </a:solidFill>
            <a:latin typeface="Georgia" pitchFamily="18" charset="0"/>
          </a:endParaRPr>
        </a:p>
      </dgm:t>
    </dgm:pt>
    <dgm:pt modelId="{E3BD2960-C2F3-4025-8E86-0910BF362669}" type="parTrans" cxnId="{8DE8BFF5-CA04-4FF9-9675-40F19AFC6CEC}">
      <dgm:prSet/>
      <dgm:spPr/>
      <dgm:t>
        <a:bodyPr/>
        <a:lstStyle/>
        <a:p>
          <a:endParaRPr lang="ru-RU"/>
        </a:p>
      </dgm:t>
    </dgm:pt>
    <dgm:pt modelId="{248E7EAB-9993-45D7-A47B-0C34F7ED3D6C}" type="sibTrans" cxnId="{8DE8BFF5-CA04-4FF9-9675-40F19AFC6CEC}">
      <dgm:prSet/>
      <dgm:spPr/>
      <dgm:t>
        <a:bodyPr/>
        <a:lstStyle/>
        <a:p>
          <a:endParaRPr lang="ru-RU"/>
        </a:p>
      </dgm:t>
    </dgm:pt>
    <dgm:pt modelId="{F5F9F204-4C08-43E8-A312-5E76BFCEB3D1}">
      <dgm:prSet phldrT="[Текст]" custT="1"/>
      <dgm:spPr/>
      <dgm:t>
        <a:bodyPr/>
        <a:lstStyle/>
        <a:p>
          <a:pPr algn="ctr"/>
          <a:r>
            <a:rPr lang="ru-RU" sz="2800" b="1" dirty="0" smtClean="0">
              <a:solidFill>
                <a:srgbClr val="FF0000"/>
              </a:solidFill>
              <a:latin typeface="Georgia" pitchFamily="18" charset="0"/>
            </a:rPr>
            <a:t>Тяжелая </a:t>
          </a:r>
        </a:p>
        <a:p>
          <a:pPr algn="ctr"/>
          <a:r>
            <a:rPr lang="ru-RU" sz="2800" b="1" dirty="0" smtClean="0">
              <a:solidFill>
                <a:srgbClr val="FF0000"/>
              </a:solidFill>
              <a:latin typeface="Georgia" pitchFamily="18" charset="0"/>
            </a:rPr>
            <a:t>(2 и более месяцев)</a:t>
          </a:r>
          <a:endParaRPr lang="ru-RU" sz="2800" b="1" dirty="0">
            <a:solidFill>
              <a:srgbClr val="FF0000"/>
            </a:solidFill>
            <a:latin typeface="Georgia" pitchFamily="18" charset="0"/>
          </a:endParaRPr>
        </a:p>
      </dgm:t>
    </dgm:pt>
    <dgm:pt modelId="{1D15539C-3A52-4E0D-8525-2C6CCF233307}" type="parTrans" cxnId="{BB99BD5B-68FD-40E3-81BB-0E84F1496C5F}">
      <dgm:prSet/>
      <dgm:spPr/>
      <dgm:t>
        <a:bodyPr/>
        <a:lstStyle/>
        <a:p>
          <a:endParaRPr lang="ru-RU"/>
        </a:p>
      </dgm:t>
    </dgm:pt>
    <dgm:pt modelId="{A43CA9DC-F2D3-40FB-94EA-A6C592D2D491}" type="sibTrans" cxnId="{BB99BD5B-68FD-40E3-81BB-0E84F1496C5F}">
      <dgm:prSet/>
      <dgm:spPr/>
      <dgm:t>
        <a:bodyPr/>
        <a:lstStyle/>
        <a:p>
          <a:endParaRPr lang="ru-RU"/>
        </a:p>
      </dgm:t>
    </dgm:pt>
    <dgm:pt modelId="{5BC02F36-C03D-4BF6-91EF-E8FE6AAC7935}" type="pres">
      <dgm:prSet presAssocID="{31C8B2AB-E5ED-4061-B48E-8B8E6868D19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70E183-0B1C-4804-8655-ACC71F8DADB1}" type="pres">
      <dgm:prSet presAssocID="{7577E0A0-3FEE-4431-A81B-58FD70B40B7A}" presName="root1" presStyleCnt="0"/>
      <dgm:spPr/>
    </dgm:pt>
    <dgm:pt modelId="{6D9950C0-BD01-4E64-A3C9-A7B864E3393F}" type="pres">
      <dgm:prSet presAssocID="{7577E0A0-3FEE-4431-A81B-58FD70B40B7A}" presName="LevelOneTextNode" presStyleLbl="node0" presStyleIdx="0" presStyleCnt="1" custLinFactNeighborX="-44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A1ADF8-BD24-4861-8B4F-74112924A093}" type="pres">
      <dgm:prSet presAssocID="{7577E0A0-3FEE-4431-A81B-58FD70B40B7A}" presName="level2hierChild" presStyleCnt="0"/>
      <dgm:spPr/>
    </dgm:pt>
    <dgm:pt modelId="{F8205A29-25C1-4689-8789-936F533047C8}" type="pres">
      <dgm:prSet presAssocID="{2BD3F9AA-1747-4C72-B232-0A0EA84D11D7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7CDA24DB-99A5-4592-9D13-9C82A43DBD01}" type="pres">
      <dgm:prSet presAssocID="{2BD3F9AA-1747-4C72-B232-0A0EA84D11D7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F6DFFE3-869B-4B90-8559-B20BBFA182A4}" type="pres">
      <dgm:prSet presAssocID="{6093BCE3-B47A-4FF4-BDBD-9BD5D292588B}" presName="root2" presStyleCnt="0"/>
      <dgm:spPr/>
    </dgm:pt>
    <dgm:pt modelId="{1C718BAD-3A47-4A79-A6F5-B23F3D0679F9}" type="pres">
      <dgm:prSet presAssocID="{6093BCE3-B47A-4FF4-BDBD-9BD5D292588B}" presName="LevelTwoTextNode" presStyleLbl="node2" presStyleIdx="0" presStyleCnt="3" custScaleX="129765" custLinFactNeighborX="1780" custLinFactNeighborY="-44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FBCFB6-145F-4FF1-A9CD-85D669B95BD8}" type="pres">
      <dgm:prSet presAssocID="{6093BCE3-B47A-4FF4-BDBD-9BD5D292588B}" presName="level3hierChild" presStyleCnt="0"/>
      <dgm:spPr/>
    </dgm:pt>
    <dgm:pt modelId="{ED66C4CA-3CCD-4CD9-8FC1-D2066C5EB106}" type="pres">
      <dgm:prSet presAssocID="{E3BD2960-C2F3-4025-8E86-0910BF362669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45F07902-C1C2-4B49-9906-C3CFE96A2693}" type="pres">
      <dgm:prSet presAssocID="{E3BD2960-C2F3-4025-8E86-0910BF36266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8D089DC-D747-4A9D-BDCC-93E98CEA2BE4}" type="pres">
      <dgm:prSet presAssocID="{20389875-7894-4084-A20A-DF8A04F6F0A9}" presName="root2" presStyleCnt="0"/>
      <dgm:spPr/>
    </dgm:pt>
    <dgm:pt modelId="{00B506B6-E281-4922-81C0-0B9A414B3C82}" type="pres">
      <dgm:prSet presAssocID="{20389875-7894-4084-A20A-DF8A04F6F0A9}" presName="LevelTwoTextNode" presStyleLbl="node2" presStyleIdx="1" presStyleCnt="3" custScaleX="133325" custLinFactNeighborX="-134" custLinFactNeighborY="-26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58A8E3-4DDE-408F-A3F3-E3B2F0CC0ED4}" type="pres">
      <dgm:prSet presAssocID="{20389875-7894-4084-A20A-DF8A04F6F0A9}" presName="level3hierChild" presStyleCnt="0"/>
      <dgm:spPr/>
    </dgm:pt>
    <dgm:pt modelId="{664D0760-5690-44C6-AA24-9CF68FD438CE}" type="pres">
      <dgm:prSet presAssocID="{1D15539C-3A52-4E0D-8525-2C6CCF233307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7488BEB-038C-42AF-8B67-BBF87F0BA183}" type="pres">
      <dgm:prSet presAssocID="{1D15539C-3A52-4E0D-8525-2C6CCF233307}" presName="connTx" presStyleLbl="parChTrans1D2" presStyleIdx="2" presStyleCnt="3"/>
      <dgm:spPr/>
      <dgm:t>
        <a:bodyPr/>
        <a:lstStyle/>
        <a:p>
          <a:endParaRPr lang="ru-RU"/>
        </a:p>
      </dgm:t>
    </dgm:pt>
    <dgm:pt modelId="{1B362713-480A-45BE-9B86-C2C0DA063205}" type="pres">
      <dgm:prSet presAssocID="{F5F9F204-4C08-43E8-A312-5E76BFCEB3D1}" presName="root2" presStyleCnt="0"/>
      <dgm:spPr/>
    </dgm:pt>
    <dgm:pt modelId="{665EBFEE-98D1-4654-9450-7496A209FB76}" type="pres">
      <dgm:prSet presAssocID="{F5F9F204-4C08-43E8-A312-5E76BFCEB3D1}" presName="LevelTwoTextNode" presStyleLbl="node2" presStyleIdx="2" presStyleCnt="3" custScaleX="1333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3AB64A-BB21-47AB-ABB1-9406C150B953}" type="pres">
      <dgm:prSet presAssocID="{F5F9F204-4C08-43E8-A312-5E76BFCEB3D1}" presName="level3hierChild" presStyleCnt="0"/>
      <dgm:spPr/>
    </dgm:pt>
  </dgm:ptLst>
  <dgm:cxnLst>
    <dgm:cxn modelId="{50ED391A-0005-4344-855B-6A20D2DDD8EF}" type="presOf" srcId="{20389875-7894-4084-A20A-DF8A04F6F0A9}" destId="{00B506B6-E281-4922-81C0-0B9A414B3C82}" srcOrd="0" destOrd="0" presId="urn:microsoft.com/office/officeart/2008/layout/HorizontalMultiLevelHierarchy"/>
    <dgm:cxn modelId="{2F9C30C6-F6CF-41EF-864D-AB220BC6CBB0}" type="presOf" srcId="{E3BD2960-C2F3-4025-8E86-0910BF362669}" destId="{ED66C4CA-3CCD-4CD9-8FC1-D2066C5EB106}" srcOrd="0" destOrd="0" presId="urn:microsoft.com/office/officeart/2008/layout/HorizontalMultiLevelHierarchy"/>
    <dgm:cxn modelId="{8DE8BFF5-CA04-4FF9-9675-40F19AFC6CEC}" srcId="{7577E0A0-3FEE-4431-A81B-58FD70B40B7A}" destId="{20389875-7894-4084-A20A-DF8A04F6F0A9}" srcOrd="1" destOrd="0" parTransId="{E3BD2960-C2F3-4025-8E86-0910BF362669}" sibTransId="{248E7EAB-9993-45D7-A47B-0C34F7ED3D6C}"/>
    <dgm:cxn modelId="{072E5ABE-DB8A-4E46-AEEB-35AC28D35B2F}" type="presOf" srcId="{1D15539C-3A52-4E0D-8525-2C6CCF233307}" destId="{664D0760-5690-44C6-AA24-9CF68FD438CE}" srcOrd="0" destOrd="0" presId="urn:microsoft.com/office/officeart/2008/layout/HorizontalMultiLevelHierarchy"/>
    <dgm:cxn modelId="{51E9E561-D446-4BAC-B457-F82178FE185D}" type="presOf" srcId="{7577E0A0-3FEE-4431-A81B-58FD70B40B7A}" destId="{6D9950C0-BD01-4E64-A3C9-A7B864E3393F}" srcOrd="0" destOrd="0" presId="urn:microsoft.com/office/officeart/2008/layout/HorizontalMultiLevelHierarchy"/>
    <dgm:cxn modelId="{90BA5C81-0B72-4752-9414-2BAEE68D8AB8}" type="presOf" srcId="{2BD3F9AA-1747-4C72-B232-0A0EA84D11D7}" destId="{F8205A29-25C1-4689-8789-936F533047C8}" srcOrd="0" destOrd="0" presId="urn:microsoft.com/office/officeart/2008/layout/HorizontalMultiLevelHierarchy"/>
    <dgm:cxn modelId="{8326EADB-63D8-4DF0-B6E0-84FAD8F5A764}" srcId="{31C8B2AB-E5ED-4061-B48E-8B8E6868D196}" destId="{7577E0A0-3FEE-4431-A81B-58FD70B40B7A}" srcOrd="0" destOrd="0" parTransId="{312D8C7E-4315-437F-8896-AFE306D4052E}" sibTransId="{9B384084-657A-4A7C-8C0C-1C88B7F207B3}"/>
    <dgm:cxn modelId="{919CC500-9D41-435A-BAA3-140066910C80}" type="presOf" srcId="{E3BD2960-C2F3-4025-8E86-0910BF362669}" destId="{45F07902-C1C2-4B49-9906-C3CFE96A2693}" srcOrd="1" destOrd="0" presId="urn:microsoft.com/office/officeart/2008/layout/HorizontalMultiLevelHierarchy"/>
    <dgm:cxn modelId="{CE078A6B-3148-40AE-90A4-EA582D7F06CC}" type="presOf" srcId="{F5F9F204-4C08-43E8-A312-5E76BFCEB3D1}" destId="{665EBFEE-98D1-4654-9450-7496A209FB76}" srcOrd="0" destOrd="0" presId="urn:microsoft.com/office/officeart/2008/layout/HorizontalMultiLevelHierarchy"/>
    <dgm:cxn modelId="{585217B7-FC64-4457-A5CE-547BF851A4A0}" type="presOf" srcId="{2BD3F9AA-1747-4C72-B232-0A0EA84D11D7}" destId="{7CDA24DB-99A5-4592-9D13-9C82A43DBD01}" srcOrd="1" destOrd="0" presId="urn:microsoft.com/office/officeart/2008/layout/HorizontalMultiLevelHierarchy"/>
    <dgm:cxn modelId="{0C1789D3-6D52-4D37-AB51-AC09D5CD2062}" srcId="{7577E0A0-3FEE-4431-A81B-58FD70B40B7A}" destId="{6093BCE3-B47A-4FF4-BDBD-9BD5D292588B}" srcOrd="0" destOrd="0" parTransId="{2BD3F9AA-1747-4C72-B232-0A0EA84D11D7}" sibTransId="{881D1BFD-31F4-4405-9F26-3AF1BDAECBAE}"/>
    <dgm:cxn modelId="{D07749A0-5E81-4F55-A0AB-C5DFD1ECC4CB}" type="presOf" srcId="{31C8B2AB-E5ED-4061-B48E-8B8E6868D196}" destId="{5BC02F36-C03D-4BF6-91EF-E8FE6AAC7935}" srcOrd="0" destOrd="0" presId="urn:microsoft.com/office/officeart/2008/layout/HorizontalMultiLevelHierarchy"/>
    <dgm:cxn modelId="{BB99BD5B-68FD-40E3-81BB-0E84F1496C5F}" srcId="{7577E0A0-3FEE-4431-A81B-58FD70B40B7A}" destId="{F5F9F204-4C08-43E8-A312-5E76BFCEB3D1}" srcOrd="2" destOrd="0" parTransId="{1D15539C-3A52-4E0D-8525-2C6CCF233307}" sibTransId="{A43CA9DC-F2D3-40FB-94EA-A6C592D2D491}"/>
    <dgm:cxn modelId="{9A6296E8-A85A-4151-8A13-CEFD99F055D0}" type="presOf" srcId="{6093BCE3-B47A-4FF4-BDBD-9BD5D292588B}" destId="{1C718BAD-3A47-4A79-A6F5-B23F3D0679F9}" srcOrd="0" destOrd="0" presId="urn:microsoft.com/office/officeart/2008/layout/HorizontalMultiLevelHierarchy"/>
    <dgm:cxn modelId="{5E5BB109-D582-40AA-9703-6B10F9CA0245}" type="presOf" srcId="{1D15539C-3A52-4E0D-8525-2C6CCF233307}" destId="{77488BEB-038C-42AF-8B67-BBF87F0BA183}" srcOrd="1" destOrd="0" presId="urn:microsoft.com/office/officeart/2008/layout/HorizontalMultiLevelHierarchy"/>
    <dgm:cxn modelId="{797B69F0-B9AE-44AA-8CA3-788778FDA554}" type="presParOf" srcId="{5BC02F36-C03D-4BF6-91EF-E8FE6AAC7935}" destId="{F470E183-0B1C-4804-8655-ACC71F8DADB1}" srcOrd="0" destOrd="0" presId="urn:microsoft.com/office/officeart/2008/layout/HorizontalMultiLevelHierarchy"/>
    <dgm:cxn modelId="{CA11FCD2-8FCD-46B1-9F23-A70E09803CAA}" type="presParOf" srcId="{F470E183-0B1C-4804-8655-ACC71F8DADB1}" destId="{6D9950C0-BD01-4E64-A3C9-A7B864E3393F}" srcOrd="0" destOrd="0" presId="urn:microsoft.com/office/officeart/2008/layout/HorizontalMultiLevelHierarchy"/>
    <dgm:cxn modelId="{736767C6-1338-44FD-A314-14A0C45FC9E7}" type="presParOf" srcId="{F470E183-0B1C-4804-8655-ACC71F8DADB1}" destId="{ACA1ADF8-BD24-4861-8B4F-74112924A093}" srcOrd="1" destOrd="0" presId="urn:microsoft.com/office/officeart/2008/layout/HorizontalMultiLevelHierarchy"/>
    <dgm:cxn modelId="{DABB1559-4E79-4063-AC29-DB48A8C2ED5C}" type="presParOf" srcId="{ACA1ADF8-BD24-4861-8B4F-74112924A093}" destId="{F8205A29-25C1-4689-8789-936F533047C8}" srcOrd="0" destOrd="0" presId="urn:microsoft.com/office/officeart/2008/layout/HorizontalMultiLevelHierarchy"/>
    <dgm:cxn modelId="{F1A73AE6-1502-4657-9992-8987AEBDC51D}" type="presParOf" srcId="{F8205A29-25C1-4689-8789-936F533047C8}" destId="{7CDA24DB-99A5-4592-9D13-9C82A43DBD01}" srcOrd="0" destOrd="0" presId="urn:microsoft.com/office/officeart/2008/layout/HorizontalMultiLevelHierarchy"/>
    <dgm:cxn modelId="{0EEF1A34-D15C-4E2E-86F6-F4137ECC6000}" type="presParOf" srcId="{ACA1ADF8-BD24-4861-8B4F-74112924A093}" destId="{0F6DFFE3-869B-4B90-8559-B20BBFA182A4}" srcOrd="1" destOrd="0" presId="urn:microsoft.com/office/officeart/2008/layout/HorizontalMultiLevelHierarchy"/>
    <dgm:cxn modelId="{DC15C593-57F9-4561-B65E-DEA9383F5FD8}" type="presParOf" srcId="{0F6DFFE3-869B-4B90-8559-B20BBFA182A4}" destId="{1C718BAD-3A47-4A79-A6F5-B23F3D0679F9}" srcOrd="0" destOrd="0" presId="urn:microsoft.com/office/officeart/2008/layout/HorizontalMultiLevelHierarchy"/>
    <dgm:cxn modelId="{147B0A81-52D2-49EA-ACE1-9F9AC2375D8C}" type="presParOf" srcId="{0F6DFFE3-869B-4B90-8559-B20BBFA182A4}" destId="{72FBCFB6-145F-4FF1-A9CD-85D669B95BD8}" srcOrd="1" destOrd="0" presId="urn:microsoft.com/office/officeart/2008/layout/HorizontalMultiLevelHierarchy"/>
    <dgm:cxn modelId="{84231C3C-B9FB-436C-B791-F83715A7C4F9}" type="presParOf" srcId="{ACA1ADF8-BD24-4861-8B4F-74112924A093}" destId="{ED66C4CA-3CCD-4CD9-8FC1-D2066C5EB106}" srcOrd="2" destOrd="0" presId="urn:microsoft.com/office/officeart/2008/layout/HorizontalMultiLevelHierarchy"/>
    <dgm:cxn modelId="{08183D63-DBCF-472A-B101-7C56E373ED88}" type="presParOf" srcId="{ED66C4CA-3CCD-4CD9-8FC1-D2066C5EB106}" destId="{45F07902-C1C2-4B49-9906-C3CFE96A2693}" srcOrd="0" destOrd="0" presId="urn:microsoft.com/office/officeart/2008/layout/HorizontalMultiLevelHierarchy"/>
    <dgm:cxn modelId="{61A04425-DC07-45B0-BE36-48164144D42F}" type="presParOf" srcId="{ACA1ADF8-BD24-4861-8B4F-74112924A093}" destId="{18D089DC-D747-4A9D-BDCC-93E98CEA2BE4}" srcOrd="3" destOrd="0" presId="urn:microsoft.com/office/officeart/2008/layout/HorizontalMultiLevelHierarchy"/>
    <dgm:cxn modelId="{AE90D0C1-B1AB-451F-B987-21AFADD35593}" type="presParOf" srcId="{18D089DC-D747-4A9D-BDCC-93E98CEA2BE4}" destId="{00B506B6-E281-4922-81C0-0B9A414B3C82}" srcOrd="0" destOrd="0" presId="urn:microsoft.com/office/officeart/2008/layout/HorizontalMultiLevelHierarchy"/>
    <dgm:cxn modelId="{510963CF-BE5D-4CDB-8D45-B8EFAA348892}" type="presParOf" srcId="{18D089DC-D747-4A9D-BDCC-93E98CEA2BE4}" destId="{6858A8E3-4DDE-408F-A3F3-E3B2F0CC0ED4}" srcOrd="1" destOrd="0" presId="urn:microsoft.com/office/officeart/2008/layout/HorizontalMultiLevelHierarchy"/>
    <dgm:cxn modelId="{AB9E43D2-E50F-4D1A-A79E-CC1635BBCD21}" type="presParOf" srcId="{ACA1ADF8-BD24-4861-8B4F-74112924A093}" destId="{664D0760-5690-44C6-AA24-9CF68FD438CE}" srcOrd="4" destOrd="0" presId="urn:microsoft.com/office/officeart/2008/layout/HorizontalMultiLevelHierarchy"/>
    <dgm:cxn modelId="{FE2B0B87-79EF-4428-B369-3A8E078F1266}" type="presParOf" srcId="{664D0760-5690-44C6-AA24-9CF68FD438CE}" destId="{77488BEB-038C-42AF-8B67-BBF87F0BA183}" srcOrd="0" destOrd="0" presId="urn:microsoft.com/office/officeart/2008/layout/HorizontalMultiLevelHierarchy"/>
    <dgm:cxn modelId="{167BCBEB-08CF-4751-90B4-88C7B7C704D1}" type="presParOf" srcId="{ACA1ADF8-BD24-4861-8B4F-74112924A093}" destId="{1B362713-480A-45BE-9B86-C2C0DA063205}" srcOrd="5" destOrd="0" presId="urn:microsoft.com/office/officeart/2008/layout/HorizontalMultiLevelHierarchy"/>
    <dgm:cxn modelId="{BE4A8F6B-463F-43CF-976C-4AE7936CD169}" type="presParOf" srcId="{1B362713-480A-45BE-9B86-C2C0DA063205}" destId="{665EBFEE-98D1-4654-9450-7496A209FB76}" srcOrd="0" destOrd="0" presId="urn:microsoft.com/office/officeart/2008/layout/HorizontalMultiLevelHierarchy"/>
    <dgm:cxn modelId="{C7ED03B8-727F-47BE-AE91-C72ED1074666}" type="presParOf" srcId="{1B362713-480A-45BE-9B86-C2C0DA063205}" destId="{5B3AB64A-BB21-47AB-ABB1-9406C150B95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D0760-5690-44C6-AA24-9CF68FD438CE}">
      <dsp:nvSpPr>
        <dsp:cNvPr id="0" name=""/>
        <dsp:cNvSpPr/>
      </dsp:nvSpPr>
      <dsp:spPr>
        <a:xfrm>
          <a:off x="1056621" y="2520280"/>
          <a:ext cx="669181" cy="1194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590" y="0"/>
              </a:lnTo>
              <a:lnTo>
                <a:pt x="334590" y="1194795"/>
              </a:lnTo>
              <a:lnTo>
                <a:pt x="669181" y="1194795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56976" y="3083442"/>
        <a:ext cx="68471" cy="68471"/>
      </dsp:txXfrm>
    </dsp:sp>
    <dsp:sp modelId="{ED66C4CA-3CCD-4CD9-8FC1-D2066C5EB106}">
      <dsp:nvSpPr>
        <dsp:cNvPr id="0" name=""/>
        <dsp:cNvSpPr/>
      </dsp:nvSpPr>
      <dsp:spPr>
        <a:xfrm>
          <a:off x="1056621" y="2449411"/>
          <a:ext cx="66498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0868"/>
              </a:moveTo>
              <a:lnTo>
                <a:pt x="332490" y="70868"/>
              </a:lnTo>
              <a:lnTo>
                <a:pt x="332490" y="45720"/>
              </a:lnTo>
              <a:lnTo>
                <a:pt x="664980" y="45720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72475" y="2478495"/>
        <a:ext cx="33272" cy="33272"/>
      </dsp:txXfrm>
    </dsp:sp>
    <dsp:sp modelId="{F8205A29-25C1-4689-8789-936F533047C8}">
      <dsp:nvSpPr>
        <dsp:cNvPr id="0" name=""/>
        <dsp:cNvSpPr/>
      </dsp:nvSpPr>
      <dsp:spPr>
        <a:xfrm>
          <a:off x="1056621" y="1283226"/>
          <a:ext cx="724986" cy="1237053"/>
        </a:xfrm>
        <a:custGeom>
          <a:avLst/>
          <a:gdLst/>
          <a:ahLst/>
          <a:cxnLst/>
          <a:rect l="0" t="0" r="0" b="0"/>
          <a:pathLst>
            <a:path>
              <a:moveTo>
                <a:pt x="0" y="1237053"/>
              </a:moveTo>
              <a:lnTo>
                <a:pt x="362493" y="1237053"/>
              </a:lnTo>
              <a:lnTo>
                <a:pt x="362493" y="0"/>
              </a:lnTo>
              <a:lnTo>
                <a:pt x="724986" y="0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83269" y="1865907"/>
        <a:ext cx="71692" cy="71692"/>
      </dsp:txXfrm>
    </dsp:sp>
    <dsp:sp modelId="{6D9950C0-BD01-4E64-A3C9-A7B864E3393F}">
      <dsp:nvSpPr>
        <dsp:cNvPr id="0" name=""/>
        <dsp:cNvSpPr/>
      </dsp:nvSpPr>
      <dsp:spPr>
        <a:xfrm rot="16200000">
          <a:off x="-1936656" y="2042361"/>
          <a:ext cx="5030719" cy="955836"/>
        </a:xfrm>
        <a:prstGeom prst="rect">
          <a:avLst/>
        </a:prstGeom>
        <a:solidFill>
          <a:schemeClr val="accent5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FF0000"/>
              </a:solidFill>
              <a:latin typeface="Georgia" pitchFamily="18" charset="0"/>
            </a:rPr>
            <a:t>Адаптация</a:t>
          </a:r>
          <a:endParaRPr lang="ru-RU" sz="4000" b="1" kern="1200" dirty="0">
            <a:solidFill>
              <a:srgbClr val="FF0000"/>
            </a:solidFill>
            <a:latin typeface="Georgia" pitchFamily="18" charset="0"/>
          </a:endParaRPr>
        </a:p>
      </dsp:txBody>
      <dsp:txXfrm>
        <a:off x="-1936656" y="2042361"/>
        <a:ext cx="5030719" cy="955836"/>
      </dsp:txXfrm>
    </dsp:sp>
    <dsp:sp modelId="{1C718BAD-3A47-4A79-A6F5-B23F3D0679F9}">
      <dsp:nvSpPr>
        <dsp:cNvPr id="0" name=""/>
        <dsp:cNvSpPr/>
      </dsp:nvSpPr>
      <dsp:spPr>
        <a:xfrm>
          <a:off x="1781608" y="805308"/>
          <a:ext cx="4068320" cy="955836"/>
        </a:xfrm>
        <a:prstGeom prst="rect">
          <a:avLst/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Georgia" pitchFamily="18" charset="0"/>
            </a:rPr>
            <a:t>Легкая (2-3 недели)</a:t>
          </a:r>
          <a:endParaRPr lang="ru-RU" sz="2800" b="1" kern="1200" dirty="0">
            <a:solidFill>
              <a:srgbClr val="FF0000"/>
            </a:solidFill>
            <a:latin typeface="Georgia" pitchFamily="18" charset="0"/>
          </a:endParaRPr>
        </a:p>
      </dsp:txBody>
      <dsp:txXfrm>
        <a:off x="1781608" y="805308"/>
        <a:ext cx="4068320" cy="955836"/>
      </dsp:txXfrm>
    </dsp:sp>
    <dsp:sp modelId="{00B506B6-E281-4922-81C0-0B9A414B3C82}">
      <dsp:nvSpPr>
        <dsp:cNvPr id="0" name=""/>
        <dsp:cNvSpPr/>
      </dsp:nvSpPr>
      <dsp:spPr>
        <a:xfrm>
          <a:off x="1721601" y="2017213"/>
          <a:ext cx="4179931" cy="955836"/>
        </a:xfrm>
        <a:prstGeom prst="rect">
          <a:avLst/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Georgia" pitchFamily="18" charset="0"/>
            </a:rPr>
            <a:t>Средняя (1 месяц)</a:t>
          </a:r>
          <a:endParaRPr lang="ru-RU" sz="2800" b="1" kern="1200" dirty="0">
            <a:solidFill>
              <a:srgbClr val="FF0000"/>
            </a:solidFill>
            <a:latin typeface="Georgia" pitchFamily="18" charset="0"/>
          </a:endParaRPr>
        </a:p>
      </dsp:txBody>
      <dsp:txXfrm>
        <a:off x="1721601" y="2017213"/>
        <a:ext cx="4179931" cy="955836"/>
      </dsp:txXfrm>
    </dsp:sp>
    <dsp:sp modelId="{665EBFEE-98D1-4654-9450-7496A209FB76}">
      <dsp:nvSpPr>
        <dsp:cNvPr id="0" name=""/>
        <dsp:cNvSpPr/>
      </dsp:nvSpPr>
      <dsp:spPr>
        <a:xfrm>
          <a:off x="1725803" y="3237157"/>
          <a:ext cx="4179931" cy="955836"/>
        </a:xfrm>
        <a:prstGeom prst="rect">
          <a:avLst/>
        </a:prstGeom>
        <a:solidFill>
          <a:schemeClr val="accent5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Georgia" pitchFamily="18" charset="0"/>
            </a:rPr>
            <a:t>Тяжелая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Georgia" pitchFamily="18" charset="0"/>
            </a:rPr>
            <a:t>(2 и более месяцев)</a:t>
          </a:r>
          <a:endParaRPr lang="ru-RU" sz="2800" b="1" kern="1200" dirty="0">
            <a:solidFill>
              <a:srgbClr val="FF0000"/>
            </a:solidFill>
            <a:latin typeface="Georgia" pitchFamily="18" charset="0"/>
          </a:endParaRPr>
        </a:p>
      </dsp:txBody>
      <dsp:txXfrm>
        <a:off x="1725803" y="3237157"/>
        <a:ext cx="4179931" cy="955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46930-B223-4A53-97AF-7E21627C7926}" type="datetimeFigureOut">
              <a:rPr lang="ru-RU" smtClean="0"/>
              <a:pPr/>
              <a:t>26.02.2021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1D82E-BD35-4895-9E71-3138CF7AC7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60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1D82E-BD35-4895-9E71-3138CF7AC73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477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1D82E-BD35-4895-9E71-3138CF7AC73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915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26.02.2021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916832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i="1" dirty="0" smtClean="0"/>
          </a:p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««Только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которые считают детей высшим смыслом жизни, могут называться родителями в полном смысле этого слова. Для них интересы детей всегда стоят на первом месте, особенно тогда, когда их дети пребывают в самом драгоценном возрасте - от рождения и до шести лет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.»»</a:t>
            </a:r>
          </a:p>
          <a:p>
            <a:pPr algn="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717033"/>
            <a:ext cx="7358063" cy="1640794"/>
          </a:xfrm>
        </p:spPr>
        <p:txBody>
          <a:bodyPr/>
          <a:lstStyle/>
          <a:p>
            <a:endParaRPr lang="ru-RU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6064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МО г. Краснодар « Центр – детский сад №46»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воспитатель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Мугу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Викторовна</a:t>
            </a:r>
          </a:p>
          <a:p>
            <a:pPr algn="r" fontAlgn="auto">
              <a:spcAft>
                <a:spcPts val="0"/>
              </a:spcAft>
              <a:defRPr/>
            </a:pP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07904" y="6453336"/>
            <a:ext cx="14009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 2015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115616" y="3212976"/>
            <a:ext cx="77048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Адаптация детей младшего возраста к условиям </a:t>
            </a:r>
            <a:endParaRPr lang="ru-RU" sz="4400" b="1" i="1" dirty="0" smtClean="0">
              <a:solidFill>
                <a:srgbClr val="FF0000"/>
              </a:solidFill>
              <a:latin typeface="Georgia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i="1" dirty="0" smtClean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детского </a:t>
            </a:r>
            <a:r>
              <a:rPr lang="ru-RU" sz="4400" b="1" i="1" dirty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сада. </a:t>
            </a:r>
            <a:endParaRPr lang="ru-RU" sz="4400" i="1" dirty="0">
              <a:solidFill>
                <a:srgbClr val="FF0000"/>
              </a:solidFill>
              <a:latin typeface="Georgia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1470" y="12687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" y="0"/>
            <a:ext cx="9127858" cy="6858000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55776" y="0"/>
            <a:ext cx="3168352" cy="6126163"/>
          </a:xfrm>
        </p:spPr>
        <p:txBody>
          <a:bodyPr/>
          <a:lstStyle/>
          <a:p>
            <a:pPr marL="0" indent="0" algn="ctr">
              <a:buNone/>
            </a:pPr>
            <a:endParaRPr lang="ru-RU" sz="2000" b="1" i="1" u="sng" dirty="0"/>
          </a:p>
          <a:p>
            <a:pPr marL="0" indent="0" algn="ctr">
              <a:buNone/>
            </a:pPr>
            <a:r>
              <a:rPr lang="ru-RU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Что </a:t>
            </a:r>
            <a:r>
              <a:rPr lang="ru-RU" b="1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такое адаптация? </a:t>
            </a:r>
            <a:endParaRPr lang="ru-RU" b="1" i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marL="0" indent="0">
              <a:buNone/>
            </a:pPr>
            <a:endParaRPr lang="ru-RU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Georgia" pitchFamily="18" charset="0"/>
              </a:rPr>
              <a:t>     </a:t>
            </a:r>
            <a:r>
              <a:rPr lang="ru-RU" sz="2000" b="1" dirty="0" smtClean="0">
                <a:solidFill>
                  <a:srgbClr val="00B050"/>
                </a:solidFill>
                <a:latin typeface="Georgia" pitchFamily="18" charset="0"/>
              </a:rPr>
              <a:t>Это сложный </a:t>
            </a:r>
            <a:r>
              <a:rPr lang="ru-RU" sz="2000" b="1" dirty="0">
                <a:solidFill>
                  <a:srgbClr val="00B050"/>
                </a:solidFill>
                <a:latin typeface="Georgia" pitchFamily="18" charset="0"/>
              </a:rPr>
              <a:t>процесс приспособления  организма к новым условиям, который происходит на разных уровнях – физиологическом, социальном </a:t>
            </a:r>
            <a:r>
              <a:rPr lang="ru-RU" sz="2000" b="1" dirty="0" smtClean="0">
                <a:solidFill>
                  <a:srgbClr val="00B050"/>
                </a:solidFill>
                <a:latin typeface="Georgia" pitchFamily="18" charset="0"/>
              </a:rPr>
              <a:t>и конечно на </a:t>
            </a:r>
            <a:r>
              <a:rPr lang="ru-RU" sz="2000" b="1" dirty="0">
                <a:solidFill>
                  <a:srgbClr val="00B050"/>
                </a:solidFill>
                <a:latin typeface="Georgia" pitchFamily="18" charset="0"/>
              </a:rPr>
              <a:t>психологическом.</a:t>
            </a:r>
            <a:endParaRPr lang="ru-RU" sz="2000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80112" y="116632"/>
            <a:ext cx="3563888" cy="2304256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sz="2000" i="1" u="sng" dirty="0" smtClean="0"/>
          </a:p>
          <a:p>
            <a:pPr algn="ctr">
              <a:spcBef>
                <a:spcPts val="0"/>
              </a:spcBef>
            </a:pPr>
            <a:r>
              <a:rPr lang="ru-RU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Адаптация как </a:t>
            </a:r>
            <a:r>
              <a:rPr lang="ru-RU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процесс</a:t>
            </a:r>
          </a:p>
          <a:p>
            <a:pPr algn="ctr">
              <a:spcBef>
                <a:spcPts val="0"/>
              </a:spcBef>
            </a:pPr>
            <a:r>
              <a:rPr lang="ru-RU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</a:t>
            </a:r>
            <a:r>
              <a:rPr lang="ru-RU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с </a:t>
            </a:r>
            <a:r>
              <a:rPr lang="ru-RU" i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позиции ребёнка.</a:t>
            </a:r>
          </a:p>
          <a:p>
            <a:endParaRPr lang="ru-RU" u="sng" dirty="0" smtClean="0"/>
          </a:p>
          <a:p>
            <a:endParaRPr lang="ru-RU" u="sng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68144" y="1628800"/>
            <a:ext cx="3267785" cy="4497363"/>
          </a:xfrm>
        </p:spPr>
        <p:txBody>
          <a:bodyPr/>
          <a:lstStyle/>
          <a:p>
            <a:pPr marL="0" indent="0">
              <a:buNone/>
            </a:pPr>
            <a:endParaRPr lang="ru-RU" sz="2000" b="1" dirty="0" smtClean="0"/>
          </a:p>
          <a:p>
            <a:pPr marL="0" indent="0" algn="just">
              <a:buNone/>
            </a:pPr>
            <a:endParaRPr lang="ru-RU" sz="20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Georgia" pitchFamily="18" charset="0"/>
              </a:rPr>
              <a:t>   Приспособление </a:t>
            </a:r>
            <a:r>
              <a:rPr lang="ru-RU" sz="2000" b="1" dirty="0">
                <a:solidFill>
                  <a:srgbClr val="00B050"/>
                </a:solidFill>
                <a:latin typeface="Georgia" pitchFamily="18" charset="0"/>
              </a:rPr>
              <a:t>организма к новой обстановке, а для ребенка детский сад, несомненно, является новым, еще неизвестным пространством, с новым окружением и новыми отношениями.</a:t>
            </a:r>
          </a:p>
          <a:p>
            <a:pPr algn="ctr">
              <a:buNone/>
            </a:pP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75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66" y="0"/>
            <a:ext cx="9160492" cy="6858000"/>
          </a:xfrm>
        </p:spPr>
      </p:pic>
      <p:graphicFrame>
        <p:nvGraphicFramePr>
          <p:cNvPr id="8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173217"/>
              </p:ext>
            </p:extLst>
          </p:nvPr>
        </p:nvGraphicFramePr>
        <p:xfrm>
          <a:off x="2843808" y="980728"/>
          <a:ext cx="60486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51520" y="19093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Степени адаптационного процесса</a:t>
            </a:r>
            <a:endParaRPr lang="ru-RU" sz="3200" b="1" dirty="0">
              <a:ln w="10541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44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1" y="0"/>
            <a:ext cx="912785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188640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Причины тяжёлой адаптации к условиям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ДОУ: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764704"/>
            <a:ext cx="849694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 Отсутствие 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в семье режима, совпадающего  с режимом детского 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сада;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Несформированность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автономии ребенка и его матери ( эмоциональной, телесной, игровой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);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 Отсутствие 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элементарных культурно-гигиенических 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навыков;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 Отсутствие 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опыта общения с незнакомыми 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людьми;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 Наличие 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у ребенка своеобразных 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привычек;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 Патология 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психического 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Arial" panose="020B0604020202020204" pitchFamily="34" charset="0"/>
              </a:rPr>
              <a:t>развития.</a:t>
            </a:r>
          </a:p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09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" y="0"/>
            <a:ext cx="912785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520" y="188640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Факторы, </a:t>
            </a:r>
            <a:r>
              <a:rPr lang="ru-RU" sz="3200" b="1" dirty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влияющие на </a:t>
            </a:r>
            <a:r>
              <a:rPr lang="ru-RU" sz="3200" b="1" dirty="0" smtClean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адаптацию</a:t>
            </a: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734010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endParaRPr lang="ru-RU" dirty="0" smtClean="0"/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Возраст ребенка, его уровень психического и физического развития;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Состояние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здоровья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Характеристика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нервной системы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Умение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общаться с взрослыми и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сверстниками;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Темперамент ребенка;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Количество детей и форма воспитания в семье;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Georgia" pitchFamily="18" charset="0"/>
              </a:rPr>
              <a:t>Сформированность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предметной и игровой 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деятельности;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Приближенность </a:t>
            </a:r>
            <a:r>
              <a:rPr lang="ru-RU" sz="2400" dirty="0">
                <a:solidFill>
                  <a:srgbClr val="002060"/>
                </a:solidFill>
                <a:latin typeface="Georgia" pitchFamily="18" charset="0"/>
              </a:rPr>
              <a:t>домашнего режима к режиму детского сада</a:t>
            </a: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Georgia" pitchFamily="18" charset="0"/>
              </a:rPr>
              <a:t> Другие </a:t>
            </a:r>
            <a:r>
              <a:rPr lang="ru-RU" altLang="ru-RU" sz="2400" dirty="0" smtClean="0">
                <a:solidFill>
                  <a:srgbClr val="002060"/>
                </a:solidFill>
                <a:latin typeface="Georgia" pitchFamily="18" charset="0"/>
              </a:rPr>
              <a:t>биологические </a:t>
            </a:r>
            <a:r>
              <a:rPr lang="ru-RU" altLang="ru-RU" sz="2400" dirty="0">
                <a:solidFill>
                  <a:srgbClr val="002060"/>
                </a:solidFill>
                <a:latin typeface="Georgia" pitchFamily="18" charset="0"/>
              </a:rPr>
              <a:t>и социальные факторы.</a:t>
            </a:r>
          </a:p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67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73"/>
            <a:ext cx="9168525" cy="6857999"/>
          </a:xfr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51520" y="116632"/>
            <a:ext cx="8784976" cy="4320480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Объективными </a:t>
            </a:r>
            <a:r>
              <a:rPr lang="ru-RU" b="1" dirty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показателями окончания периода адаптации у детей являются</a:t>
            </a:r>
            <a:r>
              <a:rPr lang="ru-RU" b="1" dirty="0" smtClean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ru-RU" dirty="0">
              <a:latin typeface="Georgia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</a:pPr>
            <a:r>
              <a:rPr lang="ru-RU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глубокий 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сон;</a:t>
            </a:r>
          </a:p>
          <a:p>
            <a:pPr marL="0" indent="0" algn="ctr"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хороший 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аппетит;</a:t>
            </a:r>
          </a:p>
          <a:p>
            <a:pPr marL="0" indent="0" algn="ctr"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бодрое 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эмоциональное состояние;</a:t>
            </a:r>
          </a:p>
          <a:p>
            <a:pPr marL="0" indent="0" algn="ctr"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полное 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восстановление имеющихся привычек и навыков, активное поведение;</a:t>
            </a:r>
          </a:p>
          <a:p>
            <a:pPr marL="0" indent="0" algn="ctr"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соответствующая </a:t>
            </a:r>
            <a:r>
              <a:rPr lang="ru-RU" sz="28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возрасту прибавка в весе.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21844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899592" y="116632"/>
            <a:ext cx="5904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Советы родителям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19888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2235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7505" y="762963"/>
            <a:ext cx="6984776" cy="696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Разговаривайте с ребенком про детский сад: поговорите с ним, как со взрослым. Чаще гуляйте около Вашего будущего детского сада.  Ребенок должен сам убедиться, что здесь спокойно и безопасно;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Подробно </a:t>
            </a:r>
            <a:r>
              <a:rPr 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расскажите ребенку о режиме детского сада: что, как и в какой последовательности, он будет там делать. </a:t>
            </a: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Поговорите о </a:t>
            </a:r>
            <a:r>
              <a:rPr 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трудностях, которые могут возникнуть у него в детском </a:t>
            </a: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саду;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alt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период адаптации не отучайте малыша от вредных привычек – так вы осложните </a:t>
            </a:r>
            <a:r>
              <a:rPr lang="ru-RU" alt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привыкание;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alt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Выработайте </a:t>
            </a:r>
            <a:r>
              <a:rPr lang="ru-RU" alt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единые требования к поведению </a:t>
            </a:r>
            <a:r>
              <a:rPr lang="ru-RU" alt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ребенка с </a:t>
            </a:r>
            <a:r>
              <a:rPr lang="ru-RU" alt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воспитателями – это облегчит ему привыкание к новым </a:t>
            </a:r>
            <a:r>
              <a:rPr lang="ru-RU" alt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условиям;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Обязательно поиграйте с </a:t>
            </a:r>
            <a:r>
              <a:rPr 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ребенком в детский сад. Замечательно, если с вами будут «играть» любимые </a:t>
            </a: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игрушки;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Не </a:t>
            </a:r>
            <a:r>
              <a:rPr 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создавайте у ребенка иллюзий, что все будет исполнено по его первому требованию и так, как он </a:t>
            </a: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хочет;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 Научите ребенка знакомиться с другими детьми, обращаться к ним по имени, просить, а не отнимать игрушки, в свою очередь, предлагать игрушки другим детям.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 На </a:t>
            </a:r>
            <a:r>
              <a:rPr 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первых порах постарайтесь уделять вашему малышу тройное внимание дома и на прогулках, напоминайте вечером ему о садике, о ребятах, о воспитательнице. Самое главное - не бойтесь слез ребенка, ведь он пока не может реагировать иначе! </a:t>
            </a:r>
            <a:endParaRPr lang="ru-RU" sz="1400" dirty="0" smtClean="0">
              <a:solidFill>
                <a:srgbClr val="002060"/>
              </a:solidFill>
              <a:latin typeface="Georgia" pitchFamily="18" charset="0"/>
              <a:cs typeface="Times New Roman" panose="02020603050405020304" pitchFamily="18" charset="0"/>
            </a:endParaRP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Постарайтесь </a:t>
            </a:r>
            <a:r>
              <a:rPr 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быть терпимыми в период адаптации ребенка к ДОУ, не жалейте времени на эмоционально-личностное общение с ребенком, поощряйте посещение детского сада ребенком</a:t>
            </a:r>
            <a:r>
              <a:rPr 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Clr>
                <a:srgbClr val="6600CC"/>
              </a:buClr>
              <a:buFont typeface="Wingdings" pitchFamily="2" charset="2"/>
              <a:buChar char="v"/>
            </a:pPr>
            <a:r>
              <a:rPr lang="ru-RU" alt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Будьте </a:t>
            </a:r>
            <a:r>
              <a:rPr lang="ru-RU" altLang="ru-RU" sz="1400" dirty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спокойны и вежливы с ребенком и сотрудниками детского сада – ваше настроение передается малышу</a:t>
            </a:r>
            <a:r>
              <a:rPr lang="ru-RU" altLang="ru-RU" sz="1400" dirty="0" smtClean="0">
                <a:solidFill>
                  <a:srgbClr val="002060"/>
                </a:solidFill>
                <a:latin typeface="Georgia" pitchFamily="18" charset="0"/>
                <a:cs typeface="Times New Roman" panose="02020603050405020304" pitchFamily="18" charset="0"/>
              </a:rPr>
              <a:t>!</a:t>
            </a:r>
          </a:p>
          <a:p>
            <a:endParaRPr lang="ru-RU" alt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Помните, что детский сад - это первый шаг в общество, импульс к развитию знаний ребенка о поведении в обществе.</a:t>
            </a: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7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827584" y="5229200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Georgia" pitchFamily="18" charset="0"/>
                <a:cs typeface="Times New Roman" panose="02020603050405020304" pitchFamily="18" charset="0"/>
              </a:rPr>
              <a:t>Спасибо за внимание! </a:t>
            </a:r>
            <a:endParaRPr lang="ru-RU" sz="4800" b="1" i="1" dirty="0">
              <a:solidFill>
                <a:srgbClr val="FF0000"/>
              </a:solidFill>
              <a:latin typeface="Georgia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97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оя презентаци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308</Words>
  <Application>Microsoft Office PowerPoint</Application>
  <PresentationFormat>Экран (4:3)</PresentationFormat>
  <Paragraphs>74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Wingdings</vt:lpstr>
      <vt:lpstr>Моя презентация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creator>Аслан и Таня</dc:creator>
  <cp:lastModifiedBy>Пользователь</cp:lastModifiedBy>
  <cp:revision>42</cp:revision>
  <dcterms:created xsi:type="dcterms:W3CDTF">2015-08-30T11:34:34Z</dcterms:created>
  <dcterms:modified xsi:type="dcterms:W3CDTF">2021-02-26T03:01:49Z</dcterms:modified>
</cp:coreProperties>
</file>