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2" r:id="rId2"/>
    <p:sldId id="273" r:id="rId3"/>
    <p:sldId id="257" r:id="rId4"/>
    <p:sldId id="282" r:id="rId5"/>
    <p:sldId id="260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0216B"/>
    <a:srgbClr val="FF0000"/>
    <a:srgbClr val="852207"/>
    <a:srgbClr val="003F8B"/>
    <a:srgbClr val="E4E6F1"/>
    <a:srgbClr val="F8F8FB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2" autoAdjust="0"/>
    <p:restoredTop sz="94523" autoAdjust="0"/>
  </p:normalViewPr>
  <p:slideViewPr>
    <p:cSldViewPr>
      <p:cViewPr varScale="1">
        <p:scale>
          <a:sx n="109" d="100"/>
          <a:sy n="109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572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1572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2BA125-47B7-4FD1-BAEF-3462EF3CFA92}" type="datetimeFigureOut">
              <a:rPr lang="ru-RU" altLang="ru-RU"/>
              <a:pPr>
                <a:defRPr/>
              </a:pPr>
              <a:t>09.12.2020</a:t>
            </a:fld>
            <a:endParaRPr lang="ru-RU" alt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48CA82EB-9D4E-49DB-9BA3-823D260E101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503E2-54AF-4651-BE2A-7BB78B2A6DC9}" type="datetimeFigureOut">
              <a:rPr lang="ru-RU" altLang="ru-RU"/>
              <a:pPr>
                <a:defRPr/>
              </a:pPr>
              <a:t>09.12.2020</a:t>
            </a:fld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82764-2E40-4B0D-860F-8645C7C13F1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B95D-2ED3-4F05-9C81-F6A27F19E565}" type="datetimeFigureOut">
              <a:rPr lang="ru-RU" altLang="ru-RU"/>
              <a:pPr>
                <a:defRPr/>
              </a:pPr>
              <a:t>09.12.2020</a:t>
            </a:fld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00DEC-C753-4FFC-8384-F7B1FE464E9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16D18-D0E6-4C18-8D0F-981F9711DB03}" type="datetimeFigureOut">
              <a:rPr lang="ru-RU" altLang="ru-RU"/>
              <a:pPr>
                <a:defRPr/>
              </a:pPr>
              <a:t>09.12.2020</a:t>
            </a:fld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BF60CC-BEDA-48CF-B5A6-536F5CA82B8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B2B0F-430C-4BD9-BF88-5447AC9BB17A}" type="datetimeFigureOut">
              <a:rPr lang="ru-RU" altLang="ru-RU"/>
              <a:pPr>
                <a:defRPr/>
              </a:pPr>
              <a:t>09.12.2020</a:t>
            </a:fld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5E35F0-3D60-4B56-BB7B-B2BA78AF4F6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1EBD2-6984-46B0-B158-798EECAD99EB}" type="datetimeFigureOut">
              <a:rPr lang="ru-RU" altLang="ru-RU"/>
              <a:pPr>
                <a:defRPr/>
              </a:pPr>
              <a:t>09.12.2020</a:t>
            </a:fld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42FB8-3CB4-4683-AA5E-B2E0575F3B1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91CA1-32F4-4E62-B1D9-97BB42B7476C}" type="datetimeFigureOut">
              <a:rPr lang="ru-RU" altLang="ru-RU"/>
              <a:pPr>
                <a:defRPr/>
              </a:pPr>
              <a:t>09.12.2020</a:t>
            </a:fld>
            <a:endParaRPr lang="ru-RU" alt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A564C6-7A7D-46AB-825A-E8A576E0C58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D7C9D-0FC4-4119-A5D9-5CAEDC893C14}" type="datetimeFigureOut">
              <a:rPr lang="ru-RU" altLang="ru-RU"/>
              <a:pPr>
                <a:defRPr/>
              </a:pPr>
              <a:t>09.12.2020</a:t>
            </a:fld>
            <a:endParaRPr lang="ru-RU" alt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D511A-F564-4699-BE4F-FC1B7444157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48B22-072C-4E60-84B3-5ED587B70248}" type="datetimeFigureOut">
              <a:rPr lang="ru-RU" altLang="ru-RU"/>
              <a:pPr>
                <a:defRPr/>
              </a:pPr>
              <a:t>09.12.2020</a:t>
            </a:fld>
            <a:endParaRPr lang="ru-RU" alt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B2DF29-49C9-419E-A788-9610813FB9D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8E573-764C-4D52-A79B-E0EC6D265D29}" type="datetimeFigureOut">
              <a:rPr lang="ru-RU" altLang="ru-RU"/>
              <a:pPr>
                <a:defRPr/>
              </a:pPr>
              <a:t>09.12.2020</a:t>
            </a:fld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220174-EBC8-43B4-8236-56FF62FF20B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E780D-0C10-4CBD-B919-7EDC76957181}" type="datetimeFigureOut">
              <a:rPr lang="ru-RU" altLang="ru-RU"/>
              <a:pPr>
                <a:defRPr/>
              </a:pPr>
              <a:t>09.12.2020</a:t>
            </a:fld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228B1-01B3-479F-9670-03C7B97A75B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69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69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69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69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69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46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4E7A43-3703-472C-A436-13E5B29EFEE4}" type="datetimeFigureOut">
              <a:rPr lang="ru-RU" altLang="ru-RU"/>
              <a:pPr>
                <a:defRPr/>
              </a:pPr>
              <a:t>09.12.2020</a:t>
            </a:fld>
            <a:endParaRPr lang="ru-RU" altLang="ru-RU"/>
          </a:p>
        </p:txBody>
      </p:sp>
      <p:sp>
        <p:nvSpPr>
          <p:cNvPr id="1147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47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60A28615-843D-4082-8354-26DABD6D12A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1470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470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8175" y="0"/>
            <a:ext cx="8505825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>
                <a:solidFill>
                  <a:srgbClr val="85220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нужно помнить детям</a:t>
            </a:r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850" y="3251200"/>
            <a:ext cx="120015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2388" y="3294063"/>
            <a:ext cx="539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7550" y="4451350"/>
            <a:ext cx="10493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675" y="1268413"/>
            <a:ext cx="977900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61300" y="1739900"/>
            <a:ext cx="403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5" descr="1504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67075" y="1584325"/>
            <a:ext cx="3436938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1" descr="289891-03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663825"/>
            <a:ext cx="26289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990600" y="4491038"/>
            <a:ext cx="708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1400" baseline="-25000">
                <a:solidFill>
                  <a:srgbClr val="003F8B"/>
                </a:solidFill>
              </a:rPr>
              <a:t> 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5" y="1808163"/>
            <a:ext cx="33274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701675" y="142875"/>
            <a:ext cx="7980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3200">
                <a:solidFill>
                  <a:srgbClr val="FF0000"/>
                </a:solidFill>
              </a:rPr>
              <a:t>Основные правила электробезопасности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3716338" y="2092325"/>
            <a:ext cx="5130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ru-RU" altLang="ru-RU" sz="2400" b="1">
                <a:solidFill>
                  <a:srgbClr val="FF0000"/>
                </a:solidFill>
              </a:rPr>
              <a:t>НЕ</a:t>
            </a:r>
            <a:r>
              <a:rPr lang="ru-RU" altLang="ru-RU" sz="2400">
                <a:solidFill>
                  <a:srgbClr val="FF0000"/>
                </a:solidFill>
              </a:rPr>
              <a:t> </a:t>
            </a:r>
            <a:r>
              <a:rPr lang="ru-RU" altLang="ru-RU" sz="2400"/>
              <a:t>ремонтируйте приборы, включенные в сеть</a:t>
            </a:r>
          </a:p>
          <a:p>
            <a:pPr indent="457200"/>
            <a:r>
              <a:rPr lang="ru-RU" altLang="ru-RU" sz="2400" b="1">
                <a:solidFill>
                  <a:srgbClr val="FF0000"/>
                </a:solidFill>
              </a:rPr>
              <a:t>НЕ</a:t>
            </a:r>
            <a:r>
              <a:rPr lang="ru-RU" altLang="ru-RU" sz="2400">
                <a:solidFill>
                  <a:srgbClr val="FF0000"/>
                </a:solidFill>
              </a:rPr>
              <a:t> </a:t>
            </a:r>
            <a:r>
              <a:rPr lang="ru-RU" altLang="ru-RU" sz="2400"/>
              <a:t> пользуйтесь электроприборами в ванной комнате</a:t>
            </a:r>
          </a:p>
          <a:p>
            <a:pPr indent="457200"/>
            <a:r>
              <a:rPr lang="ru-RU" altLang="ru-RU" sz="2400" b="1">
                <a:solidFill>
                  <a:srgbClr val="FF0000"/>
                </a:solidFill>
              </a:rPr>
              <a:t>НЕ</a:t>
            </a:r>
            <a:r>
              <a:rPr lang="ru-RU" altLang="ru-RU" sz="2400"/>
              <a:t> пользуйтесь вилками, которые не подходят к розеткам</a:t>
            </a:r>
          </a:p>
          <a:p>
            <a:pPr indent="457200"/>
            <a:r>
              <a:rPr lang="ru-RU" altLang="ru-RU" sz="2400" b="1">
                <a:solidFill>
                  <a:srgbClr val="FF0000"/>
                </a:solidFill>
              </a:rPr>
              <a:t>НЕ</a:t>
            </a:r>
            <a:r>
              <a:rPr lang="ru-RU" altLang="ru-RU" sz="2400"/>
              <a:t> приближайтесь к оборванному проводу на расстояние ближе 20 метров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Плакат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7738" y="1628775"/>
            <a:ext cx="3116262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701675" y="142875"/>
            <a:ext cx="7980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3200">
                <a:solidFill>
                  <a:srgbClr val="FF0000"/>
                </a:solidFill>
              </a:rPr>
              <a:t>Основные правила электробезопасности</a:t>
            </a:r>
          </a:p>
        </p:txBody>
      </p:sp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206375" y="2128838"/>
            <a:ext cx="5761038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altLang="ru-RU" sz="2400"/>
          </a:p>
          <a:p>
            <a:r>
              <a:rPr lang="ru-RU" altLang="ru-RU" sz="2400" b="1">
                <a:solidFill>
                  <a:srgbClr val="FF0000"/>
                </a:solidFill>
              </a:rPr>
              <a:t>НЕ</a:t>
            </a:r>
            <a:r>
              <a:rPr lang="ru-RU" altLang="ru-RU" sz="2400"/>
              <a:t> приближайтесь к трансформаторным будкам в вашем дворе</a:t>
            </a:r>
          </a:p>
          <a:p>
            <a:r>
              <a:rPr lang="ru-RU" altLang="ru-RU" sz="2400" b="1">
                <a:solidFill>
                  <a:srgbClr val="FF0000"/>
                </a:solidFill>
              </a:rPr>
              <a:t>НЕ</a:t>
            </a:r>
            <a:r>
              <a:rPr lang="ru-RU" altLang="ru-RU" sz="2400"/>
              <a:t> бросайте ничего в электроустановки</a:t>
            </a:r>
          </a:p>
          <a:p>
            <a:r>
              <a:rPr lang="ru-RU" altLang="ru-RU" sz="2400" b="1">
                <a:solidFill>
                  <a:srgbClr val="FF0000"/>
                </a:solidFill>
              </a:rPr>
              <a:t>НЕ</a:t>
            </a:r>
            <a:r>
              <a:rPr lang="ru-RU" altLang="ru-RU" sz="2400"/>
              <a:t> крадите и не помогайте воровать провода с линий электропередачи. Это опасно и наказуемо!</a:t>
            </a:r>
          </a:p>
          <a:p>
            <a:endParaRPr lang="ru-RU" altLang="ru-RU" sz="2400" baseline="-25000">
              <a:solidFill>
                <a:srgbClr val="003F8B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57200" y="1698625"/>
            <a:ext cx="8458200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 eaLnBrk="1" hangingPunct="1"/>
            <a:r>
              <a:rPr lang="ru-RU" altLang="ru-RU" sz="2000" baseline="-25000">
                <a:solidFill>
                  <a:srgbClr val="003F8B"/>
                </a:solidFill>
              </a:rPr>
              <a:t>Не подвергайте опасности свою жизнь и </a:t>
            </a:r>
            <a:r>
              <a:rPr lang="ru-RU" altLang="ru-RU" sz="2000" b="1" baseline="-25000">
                <a:solidFill>
                  <a:srgbClr val="003F8B"/>
                </a:solidFill>
              </a:rPr>
              <a:t>требуйте соблюдения мер предосторожности от всех окружающих</a:t>
            </a:r>
            <a:r>
              <a:rPr lang="ru-RU" altLang="ru-RU" sz="2000" baseline="-25000">
                <a:solidFill>
                  <a:srgbClr val="003F8B"/>
                </a:solidFill>
              </a:rPr>
              <a:t>, а также </a:t>
            </a:r>
            <a:r>
              <a:rPr lang="ru-RU" altLang="ru-RU" sz="2000" b="1" baseline="-25000">
                <a:solidFill>
                  <a:srgbClr val="003F8B"/>
                </a:solidFill>
              </a:rPr>
              <a:t>изучайте правила оказания первой помощи</a:t>
            </a:r>
            <a:r>
              <a:rPr lang="ru-RU" altLang="ru-RU" sz="2000" baseline="-25000">
                <a:solidFill>
                  <a:srgbClr val="003F8B"/>
                </a:solidFill>
              </a:rPr>
              <a:t> пострадавшему от электрического тока.</a:t>
            </a:r>
          </a:p>
          <a:p>
            <a:pPr indent="457200" algn="just" eaLnBrk="1" hangingPunct="1"/>
            <a:r>
              <a:rPr lang="ru-RU" altLang="ru-RU" sz="2000" baseline="-25000">
                <a:solidFill>
                  <a:srgbClr val="003F8B"/>
                </a:solidFill>
              </a:rPr>
              <a:t>Во всех случаях поражения человека электрическим током </a:t>
            </a:r>
            <a:r>
              <a:rPr lang="ru-RU" altLang="ru-RU" sz="2000" b="1" baseline="-25000">
                <a:solidFill>
                  <a:srgbClr val="003F8B"/>
                </a:solidFill>
              </a:rPr>
              <a:t>необходимо срочно вызвать врача.</a:t>
            </a:r>
            <a:endParaRPr lang="ru-RU" altLang="ru-RU" sz="2000" baseline="-25000">
              <a:solidFill>
                <a:srgbClr val="003F8B"/>
              </a:solidFill>
            </a:endParaRPr>
          </a:p>
          <a:p>
            <a:pPr indent="457200" algn="just" eaLnBrk="1" hangingPunct="1"/>
            <a:r>
              <a:rPr lang="ru-RU" altLang="ru-RU" sz="2000" baseline="-25000">
                <a:solidFill>
                  <a:srgbClr val="003F8B"/>
                </a:solidFill>
              </a:rPr>
              <a:t>Попавший под напряжение человек, вследствие наступивших судорог конечностей, не может самостоятельно освободиться от токоведущих частей, находящихся под напряжением.</a:t>
            </a:r>
          </a:p>
          <a:p>
            <a:pPr indent="457200" algn="just" eaLnBrk="1" hangingPunct="1"/>
            <a:r>
              <a:rPr lang="ru-RU" altLang="ru-RU" sz="2000" b="1" baseline="-25000">
                <a:solidFill>
                  <a:srgbClr val="003F8B"/>
                </a:solidFill>
              </a:rPr>
              <a:t>Необходимо применять самые срочные меры для быстрейшего освобождения человека от действия электрического тока.</a:t>
            </a:r>
          </a:p>
          <a:p>
            <a:pPr indent="457200" algn="just" eaLnBrk="1" hangingPunct="1"/>
            <a:r>
              <a:rPr lang="ru-RU" altLang="ru-RU" sz="2000" baseline="-25000">
                <a:solidFill>
                  <a:srgbClr val="003F8B"/>
                </a:solidFill>
              </a:rPr>
              <a:t>В электроустановках до 1000 в. прежде всего нужно отключить выключатель, вынуть вилку из розетки, вывернуть предохранители, перерубить провод острорежущим предметом с сухой деревянной ручкой. Если условия не позволяют, необходимо пострадавшего быстро отсоединить (оторвать) от токоведущих частей, взяв его за края одежды, если она сухая, не прикасаться к телу пострадавшего.</a:t>
            </a:r>
          </a:p>
          <a:p>
            <a:pPr indent="457200" algn="just" eaLnBrk="1" hangingPunct="1"/>
            <a:r>
              <a:rPr lang="ru-RU" altLang="ru-RU" sz="2000" baseline="-25000">
                <a:solidFill>
                  <a:srgbClr val="003F8B"/>
                </a:solidFill>
              </a:rPr>
              <a:t>При этом руку следует обмотать сухой материей, используя фуражку, шарф, пиджак.</a:t>
            </a:r>
          </a:p>
          <a:p>
            <a:pPr indent="457200" algn="just" eaLnBrk="1" hangingPunct="1"/>
            <a:r>
              <a:rPr lang="ru-RU" altLang="ru-RU" sz="2000" baseline="-25000">
                <a:solidFill>
                  <a:srgbClr val="003F8B"/>
                </a:solidFill>
              </a:rPr>
              <a:t>Освобождать пострадавшего от действия электрического тока нужно осмотрительно, так как оказывающий помощь сам может попасть под напряжение.</a:t>
            </a:r>
          </a:p>
          <a:p>
            <a:pPr indent="457200" algn="just" eaLnBrk="1" hangingPunct="1"/>
            <a:r>
              <a:rPr lang="ru-RU" altLang="ru-RU" sz="2000" b="1" baseline="-25000">
                <a:solidFill>
                  <a:srgbClr val="003F8B"/>
                </a:solidFill>
              </a:rPr>
              <a:t>После освобождения пострадавшего ему надо немедленно оказать первую доврачебную помощь и вызвать скорую помощь.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53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584325"/>
            <a:ext cx="71437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675" y="233363"/>
            <a:ext cx="8280400" cy="11493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smtClean="0">
                <a:solidFill>
                  <a:srgbClr val="60216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Берегите свою жизнь и жизнь окружающих. </a:t>
            </a:r>
            <a:br>
              <a:rPr lang="ru-RU" altLang="ru-RU" sz="2800" smtClean="0">
                <a:solidFill>
                  <a:srgbClr val="60216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800" smtClean="0">
                <a:solidFill>
                  <a:srgbClr val="60216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Будьте счастливы!</a:t>
            </a:r>
            <a:r>
              <a:rPr lang="ru-RU" altLang="ru-RU" sz="2800" smtClean="0">
                <a:solidFill>
                  <a:srgbClr val="85220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914400" y="3781425"/>
            <a:ext cx="594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1400" baseline="-25000">
                <a:solidFill>
                  <a:srgbClr val="003F8B"/>
                </a:solidFill>
              </a:rPr>
              <a:t> 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990600" y="4491038"/>
            <a:ext cx="708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1400" baseline="-25000">
                <a:solidFill>
                  <a:srgbClr val="003F8B"/>
                </a:solidFill>
              </a:rPr>
              <a:t> 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161925" y="901700"/>
            <a:ext cx="4635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ru-RU" altLang="ru-RU" sz="2400" baseline="-25000">
                <a:solidFill>
                  <a:srgbClr val="FF0000"/>
                </a:solidFill>
              </a:rPr>
              <a:t>         </a:t>
            </a:r>
            <a:r>
              <a:rPr lang="ru-RU" altLang="ru-RU" sz="2800" baseline="-25000">
                <a:solidFill>
                  <a:srgbClr val="FF0000"/>
                </a:solidFill>
              </a:rPr>
              <a:t>Детям</a:t>
            </a:r>
            <a:r>
              <a:rPr lang="ru-RU" altLang="ru-RU" sz="2800">
                <a:solidFill>
                  <a:srgbClr val="FF0000"/>
                </a:solidFill>
              </a:rPr>
              <a:t> </a:t>
            </a:r>
            <a:r>
              <a:rPr lang="ru-RU" altLang="ru-RU" sz="2800" baseline="-25000">
                <a:solidFill>
                  <a:srgbClr val="FF0000"/>
                </a:solidFill>
              </a:rPr>
              <a:t>необходимо помнить, что при всех прочих обстоятельствах, знание опасности электрического тока могло бы не привести к трагическим случаям, и что главные причины этих и других несчастных случаев с детьми - это шалость и озорство вблизи линий электропередач и</a:t>
            </a:r>
            <a:r>
              <a:rPr lang="ru-RU" altLang="ru-RU" sz="2800">
                <a:solidFill>
                  <a:srgbClr val="FF0000"/>
                </a:solidFill>
              </a:rPr>
              <a:t> </a:t>
            </a:r>
            <a:r>
              <a:rPr lang="ru-RU" altLang="ru-RU" sz="2800" baseline="-25000">
                <a:solidFill>
                  <a:srgbClr val="FF0000"/>
                </a:solidFill>
              </a:rPr>
              <a:t>подстанций, прикосновение к оборванным проводам, оголенным токоведущим частям штепсельных розеток, патронов, выключателей и электроприборов, включенных в сеть.</a:t>
            </a:r>
          </a:p>
        </p:txBody>
      </p:sp>
      <p:pic>
        <p:nvPicPr>
          <p:cNvPr id="4101" name="Picture 6" descr="Плакат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6688" y="1358900"/>
            <a:ext cx="36639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341313" y="368300"/>
            <a:ext cx="82883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baseline="-25000">
                <a:solidFill>
                  <a:srgbClr val="003F8B"/>
                </a:solidFill>
              </a:rPr>
              <a:t>Виды электроустановок, встречающихся в  нашей окружающей жизни</a:t>
            </a:r>
          </a:p>
        </p:txBody>
      </p:sp>
      <p:pic>
        <p:nvPicPr>
          <p:cNvPr id="5123" name="Рисунок 8" descr="DSC0868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6063" y="2349500"/>
            <a:ext cx="2547937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2" descr="IMG_7576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3581400" y="2349500"/>
            <a:ext cx="26860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8" descr="IMGP34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" y="1538288"/>
            <a:ext cx="3240088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341313" y="368300"/>
            <a:ext cx="82883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baseline="-25000">
                <a:solidFill>
                  <a:srgbClr val="003F8B"/>
                </a:solidFill>
              </a:rPr>
              <a:t>Виды электроустановок, встречающихся в  нашей окружающей жизни</a:t>
            </a:r>
          </a:p>
        </p:txBody>
      </p:sp>
      <p:pic>
        <p:nvPicPr>
          <p:cNvPr id="6147" name="Picture 6" descr="21-04-08_15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38288"/>
            <a:ext cx="3916363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8" descr="P41726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493838"/>
            <a:ext cx="4725987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IMG_9304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1466850" y="24384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8" descr="IMG_76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1750" y="4689475"/>
            <a:ext cx="20891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0" descr="im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6813" y="2528888"/>
            <a:ext cx="25241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2097088" y="549275"/>
            <a:ext cx="4860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3200">
                <a:solidFill>
                  <a:srgbClr val="003F8B"/>
                </a:solidFill>
              </a:rPr>
              <a:t>Виды  знаков</a:t>
            </a:r>
          </a:p>
        </p:txBody>
      </p:sp>
      <p:pic>
        <p:nvPicPr>
          <p:cNvPr id="7174" name="Picture 13" descr="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6238" y="4733925"/>
            <a:ext cx="202565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14"/>
          <p:cNvSpPr>
            <a:spLocks noChangeArrowheads="1"/>
          </p:cNvSpPr>
          <p:nvPr/>
        </p:nvSpPr>
        <p:spPr bwMode="auto">
          <a:xfrm>
            <a:off x="1646238" y="4238625"/>
            <a:ext cx="599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altLang="ru-RU" b="1"/>
              <a:t>"ОСТОРОЖНО ЭЛЕКТРИЧЕСКОЕ НАПРЯЖЕНИЕ"    </a:t>
            </a:r>
            <a:endParaRPr lang="ru-RU" altLang="ru-RU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6613" y="2259013"/>
            <a:ext cx="8007350" cy="35972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 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914400" y="3781425"/>
            <a:ext cx="594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1400" baseline="-25000">
                <a:solidFill>
                  <a:srgbClr val="003F8B"/>
                </a:solidFill>
              </a:rPr>
              <a:t> 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990600" y="4491038"/>
            <a:ext cx="708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1400" baseline="-25000">
                <a:solidFill>
                  <a:srgbClr val="003F8B"/>
                </a:solidFill>
              </a:rPr>
              <a:t> </a:t>
            </a: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4032250" y="785813"/>
            <a:ext cx="4724400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ru-RU" altLang="ru-RU" sz="2000" baseline="-25000">
                <a:solidFill>
                  <a:srgbClr val="003F8B"/>
                </a:solidFill>
              </a:rPr>
              <a:t>Во избежание несчастных случаев от поражения электрическим током, необходимо каждому человеку представлять себе опасность действия электрического тока, твердо знать и неуклонно выполнять  дома и на улице основные правила электробезопасности! </a:t>
            </a:r>
          </a:p>
        </p:txBody>
      </p:sp>
      <p:pic>
        <p:nvPicPr>
          <p:cNvPr id="8198" name="Picture 7" descr="Плакат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7188" y="3338513"/>
            <a:ext cx="42672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 descr="Плакат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51000"/>
            <a:ext cx="30654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2951163" y="279400"/>
            <a:ext cx="4724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4000" baseline="-25000">
                <a:solidFill>
                  <a:srgbClr val="FF0000"/>
                </a:solidFill>
              </a:rPr>
              <a:t>ПОМНИ!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60438" y="2265363"/>
            <a:ext cx="7715250" cy="36226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 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914400" y="3781425"/>
            <a:ext cx="594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1400" baseline="-25000">
                <a:solidFill>
                  <a:srgbClr val="003F8B"/>
                </a:solidFill>
              </a:rPr>
              <a:t> 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990600" y="4491038"/>
            <a:ext cx="708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1400" baseline="-25000">
                <a:solidFill>
                  <a:srgbClr val="003F8B"/>
                </a:solidFill>
              </a:rPr>
              <a:t> 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4343400" y="1685925"/>
            <a:ext cx="4503738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ru-RU" altLang="ru-RU" sz="2400" baseline="-25000">
                <a:solidFill>
                  <a:srgbClr val="003F8B"/>
                </a:solidFill>
              </a:rPr>
              <a:t>Категорически запрещается влезать на опоры воздушных линий  электропередач, на крыши вагонов, домов и строений, где близко проходят электрические провода, разбивать лампы, изоляторы, запускать бумажного змея вблизи провода, играть под воздушными линиями, а также проникать в трансформаторные подстанции или за ограду электрических подстанций и трансформаторов, открывать дверцы распределительных щитов и других электрических устройств в подъездах, подвалах, на чердаках.</a:t>
            </a:r>
          </a:p>
        </p:txBody>
      </p:sp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34321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11"/>
          <p:cNvSpPr txBox="1">
            <a:spLocks noChangeArrowheads="1"/>
          </p:cNvSpPr>
          <p:nvPr/>
        </p:nvSpPr>
        <p:spPr bwMode="auto">
          <a:xfrm>
            <a:off x="701675" y="279400"/>
            <a:ext cx="7980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3200">
                <a:solidFill>
                  <a:srgbClr val="FF0000"/>
                </a:solidFill>
              </a:rPr>
              <a:t>Основные правила электробезопасности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914400" y="3781425"/>
            <a:ext cx="594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1400" baseline="-25000">
                <a:solidFill>
                  <a:srgbClr val="003F8B"/>
                </a:solidFill>
              </a:rPr>
              <a:t> 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990600" y="4491038"/>
            <a:ext cx="708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1400" baseline="-25000">
                <a:solidFill>
                  <a:srgbClr val="003F8B"/>
                </a:solidFill>
              </a:rPr>
              <a:t> 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457200" y="2354263"/>
            <a:ext cx="49149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ru-RU" altLang="ru-RU" sz="2400" baseline="-25000">
                <a:solidFill>
                  <a:srgbClr val="003F8B"/>
                </a:solidFill>
              </a:rPr>
              <a:t>Необходимо знать, что смертельно опасно не только касаться, но и подходить ближе  20 метров к лежащему на земле оборванному проводу линии электропередачи.</a:t>
            </a:r>
          </a:p>
          <a:p>
            <a:pPr algn="just" eaLnBrk="1" hangingPunct="1"/>
            <a:r>
              <a:rPr lang="ru-RU" altLang="ru-RU" sz="2400" baseline="-25000">
                <a:solidFill>
                  <a:srgbClr val="003F8B"/>
                </a:solidFill>
              </a:rPr>
              <a:t>Обнаружив оборванные или провисшие провода воздушной линии, следует организовать охрану места повреждения, предупредить всех об опасности приближения и немедленно сообщить о замеченном повреждении в электросети. </a:t>
            </a:r>
          </a:p>
        </p:txBody>
      </p:sp>
      <p:pic>
        <p:nvPicPr>
          <p:cNvPr id="10245" name="Picture 6" descr="Плакат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600200"/>
            <a:ext cx="3127375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701675" y="142875"/>
            <a:ext cx="7980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3200">
                <a:solidFill>
                  <a:srgbClr val="FF0000"/>
                </a:solidFill>
              </a:rPr>
              <a:t>Основные правила электробезопасности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990600" y="4491038"/>
            <a:ext cx="708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1400" baseline="-25000">
                <a:solidFill>
                  <a:srgbClr val="003F8B"/>
                </a:solidFill>
              </a:rPr>
              <a:t> 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61925" y="1584325"/>
            <a:ext cx="56070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ru-RU" altLang="ru-RU" sz="2000"/>
              <a:t> </a:t>
            </a:r>
            <a:r>
              <a:rPr lang="ru-RU" altLang="ru-RU" sz="2000" b="1">
                <a:solidFill>
                  <a:srgbClr val="FF0000"/>
                </a:solidFill>
              </a:rPr>
              <a:t>СТРОГО СОБЛЮДАЙТЕ  10 НЕ:</a:t>
            </a:r>
            <a:endParaRPr lang="ru-RU" altLang="ru-RU" sz="2000">
              <a:solidFill>
                <a:srgbClr val="FF0000"/>
              </a:solidFill>
            </a:endParaRPr>
          </a:p>
          <a:p>
            <a:pPr indent="457200"/>
            <a:r>
              <a:rPr lang="ru-RU" altLang="ru-RU" sz="2000" b="1">
                <a:solidFill>
                  <a:srgbClr val="FF0000"/>
                </a:solidFill>
              </a:rPr>
              <a:t>НЕ</a:t>
            </a:r>
            <a:r>
              <a:rPr lang="ru-RU" altLang="ru-RU" sz="2000"/>
              <a:t> тяните вилку из розетки за провод</a:t>
            </a:r>
          </a:p>
          <a:p>
            <a:pPr indent="457200"/>
            <a:r>
              <a:rPr lang="ru-RU" altLang="ru-RU" sz="2000" b="1">
                <a:solidFill>
                  <a:srgbClr val="FF0000"/>
                </a:solidFill>
              </a:rPr>
              <a:t>НЕ</a:t>
            </a:r>
            <a:r>
              <a:rPr lang="ru-RU" altLang="ru-RU" sz="2000"/>
              <a:t> беритесь за провода приборов мокрыми руками </a:t>
            </a:r>
          </a:p>
          <a:p>
            <a:pPr indent="457200"/>
            <a:r>
              <a:rPr lang="ru-RU" altLang="ru-RU" sz="2000" b="1">
                <a:solidFill>
                  <a:srgbClr val="FF0000"/>
                </a:solidFill>
              </a:rPr>
              <a:t>НЕ</a:t>
            </a:r>
            <a:r>
              <a:rPr lang="ru-RU" altLang="ru-RU" sz="2000"/>
              <a:t> пользуйтесь неисправной техникой</a:t>
            </a:r>
          </a:p>
        </p:txBody>
      </p:sp>
      <p:pic>
        <p:nvPicPr>
          <p:cNvPr id="11268" name="Picture 5" descr="Плакат Хакассэнер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203575"/>
            <a:ext cx="2790825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701675" y="142875"/>
            <a:ext cx="7980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3200">
                <a:solidFill>
                  <a:srgbClr val="FF0000"/>
                </a:solidFill>
              </a:rPr>
              <a:t>Основные правила электробезопасности</a:t>
            </a:r>
          </a:p>
        </p:txBody>
      </p:sp>
      <p:pic>
        <p:nvPicPr>
          <p:cNvPr id="11270" name="Picture 4" descr="Плакат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7538" y="1898650"/>
            <a:ext cx="3116262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8">
      <a:dk1>
        <a:srgbClr val="000000"/>
      </a:dk1>
      <a:lt1>
        <a:srgbClr val="EAEAEA"/>
      </a:lt1>
      <a:dk2>
        <a:srgbClr val="000000"/>
      </a:dk2>
      <a:lt2>
        <a:srgbClr val="C1C2CB"/>
      </a:lt2>
      <a:accent1>
        <a:srgbClr val="F1F1F7"/>
      </a:accent1>
      <a:accent2>
        <a:srgbClr val="8C8CB4"/>
      </a:accent2>
      <a:accent3>
        <a:srgbClr val="F3F3F3"/>
      </a:accent3>
      <a:accent4>
        <a:srgbClr val="000000"/>
      </a:accent4>
      <a:accent5>
        <a:srgbClr val="F7F7FA"/>
      </a:accent5>
      <a:accent6>
        <a:srgbClr val="7E7EA3"/>
      </a:accent6>
      <a:hlink>
        <a:srgbClr val="A3FFFF"/>
      </a:hlink>
      <a:folHlink>
        <a:srgbClr val="9E99FF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895</TotalTime>
  <Words>490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Wingdings</vt:lpstr>
      <vt:lpstr>Calibri</vt:lpstr>
      <vt:lpstr>Трава</vt:lpstr>
      <vt:lpstr>Что нужно помнить детям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Берегите свою жизнь и жизнь окружающих.  Будьте счастливы! </vt:lpstr>
    </vt:vector>
  </TitlesOfParts>
  <Company>Tycoon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Eugene</dc:creator>
  <cp:lastModifiedBy>User</cp:lastModifiedBy>
  <cp:revision>88</cp:revision>
  <dcterms:created xsi:type="dcterms:W3CDTF">2008-05-07T09:29:25Z</dcterms:created>
  <dcterms:modified xsi:type="dcterms:W3CDTF">2020-12-09T07:07:52Z</dcterms:modified>
</cp:coreProperties>
</file>