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5.jpeg" ContentType="image/jpeg"/>
  <Override PartName="/ppt/media/image21.jpeg" ContentType="image/jpeg"/>
  <Override PartName="/ppt/media/image20.jpeg" ContentType="image/jpeg"/>
  <Override PartName="/ppt/media/image7.jpeg" ContentType="image/jpeg"/>
  <Override PartName="/ppt/media/image28.jpeg" ContentType="image/jpeg"/>
  <Override PartName="/ppt/media/image12.jpeg" ContentType="image/jpeg"/>
  <Override PartName="/ppt/media/image10.jpeg" ContentType="image/jpeg"/>
  <Override PartName="/ppt/media/image8.jpeg" ContentType="image/jpeg"/>
  <Override PartName="/ppt/media/image29.jpeg" ContentType="image/jpeg"/>
  <Override PartName="/ppt/media/image13.jpeg" ContentType="image/jpeg"/>
  <Override PartName="/ppt/media/image6.jpeg" ContentType="image/jpeg"/>
  <Override PartName="/ppt/media/image27.jpeg" ContentType="image/jpeg"/>
  <Override PartName="/ppt/media/image11.jpeg" ContentType="image/jpeg"/>
  <Override PartName="/ppt/media/image9.jpeg" ContentType="image/jpeg"/>
  <Override PartName="/ppt/media/image30.jpeg" ContentType="image/jpeg"/>
  <Override PartName="/ppt/media/image3.jpeg" ContentType="image/jpeg"/>
  <Override PartName="/ppt/media/image24.jpeg" ContentType="image/jpeg"/>
  <Override PartName="/ppt/media/image31.jpeg" ContentType="image/jpeg"/>
  <Override PartName="/ppt/media/image32.jpeg" ContentType="image/jpeg"/>
  <Override PartName="/ppt/media/image5.jpeg" ContentType="image/jpeg"/>
  <Override PartName="/ppt/media/image26.jpeg" ContentType="image/jpeg"/>
  <Override PartName="/ppt/media/image2.jpeg" ContentType="image/jpeg"/>
  <Override PartName="/ppt/media/image23.jpeg" ContentType="image/jpeg"/>
  <Override PartName="/ppt/media/image4.wmf" ContentType="image/x-wmf"/>
  <Override PartName="/ppt/media/image1.jpeg" ContentType="image/jpeg"/>
  <Override PartName="/ppt/media/image22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embeddings/oleObject1.bin" ContentType="application/vnd.openxmlformats-officedocument.oleObject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 fontScale="77000"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ccffff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1" marL="742680" indent="-285480">
              <a:spcBef>
                <a:spcPts val="799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Второй уровень структуры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Третий уровень структуры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Пятый уровень структуры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Шестой уровень структуры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Седьмой уровень структуры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3A27763-80B3-4DB1-B7FB-298B95A6E22E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50560" y="519120"/>
            <a:ext cx="8708760" cy="5805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/>
            <a:br/>
            <a:br/>
            <a:br/>
            <a:br/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МБДОУ «Таеженский детский сад»</a:t>
            </a:r>
            <a:br/>
            <a:br/>
            <a:br/>
            <a:br/>
            <a:br/>
            <a:br/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 « ОТКУДА К НАМ ПРИШЛА КНИГА</a:t>
            </a:r>
            <a:r>
              <a:rPr b="0" lang="ru-RU" sz="2000" spc="-1" strike="noStrike">
                <a:solidFill>
                  <a:srgbClr val="ccffff"/>
                </a:solidFill>
                <a:latin typeface="Arial"/>
              </a:rPr>
              <a:t> »</a:t>
            </a:r>
            <a:br/>
            <a:br/>
            <a:br/>
            <a:br/>
            <a:br/>
            <a:br/>
            <a:br/>
            <a:r>
              <a:rPr b="0" lang="ru-RU" sz="1800" spc="-1" strike="noStrike">
                <a:solidFill>
                  <a:srgbClr val="ccffff"/>
                </a:solidFill>
                <a:latin typeface="Arial"/>
              </a:rPr>
              <a:t>Воспитатель: Машукова Елена Ивановна</a:t>
            </a:r>
            <a:br/>
            <a:r>
              <a:rPr b="0" lang="ru-RU" sz="1800" spc="-1" strike="noStrike">
                <a:solidFill>
                  <a:srgbClr val="ccffff"/>
                </a:solidFill>
                <a:latin typeface="Arial"/>
              </a:rPr>
              <a:t> </a:t>
            </a:r>
            <a:br/>
            <a:br/>
            <a:r>
              <a:rPr b="0" lang="ru-RU" sz="1800" spc="-1" strike="noStrike">
                <a:solidFill>
                  <a:srgbClr val="ccffff"/>
                </a:solidFill>
                <a:latin typeface="Arial"/>
              </a:rPr>
              <a:t>                                                                                                       </a:t>
            </a:r>
            <a:r>
              <a:rPr b="0" lang="ru-RU" sz="4800" spc="-1" strike="noStrike">
                <a:solidFill>
                  <a:srgbClr val="ccffff"/>
                </a:solidFill>
                <a:latin typeface="Arial"/>
              </a:rPr>
              <a:t> </a:t>
            </a:r>
            <a:endParaRPr b="0" lang="ru-RU" sz="48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-5221440" y="22050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    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 flipV="1" rot="10800000">
            <a:off x="752400" y="8280"/>
            <a:ext cx="7996320" cy="100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   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med">
    <p:strips dir="ld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В издательстве рукопись писателя и иллюстрации художника проверят и подготовят к передаче на книжную фабрику.</a:t>
            </a:r>
            <a:endParaRPr b="0" lang="ru-RU" sz="2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6" name="Picture 6" descr="изд"/>
          <p:cNvPicPr/>
          <p:nvPr/>
        </p:nvPicPr>
        <p:blipFill>
          <a:blip r:embed="rId1"/>
          <a:stretch/>
        </p:blipFill>
        <p:spPr>
          <a:xfrm>
            <a:off x="1187280" y="2971800"/>
            <a:ext cx="2448000" cy="2401920"/>
          </a:xfrm>
          <a:prstGeom prst="rect">
            <a:avLst/>
          </a:prstGeom>
          <a:ln>
            <a:noFill/>
          </a:ln>
        </p:spPr>
      </p:pic>
      <p:pic>
        <p:nvPicPr>
          <p:cNvPr id="77" name="Picture 7" descr="изддддд"/>
          <p:cNvPicPr/>
          <p:nvPr/>
        </p:nvPicPr>
        <p:blipFill>
          <a:blip r:embed="rId2"/>
          <a:stretch/>
        </p:blipFill>
        <p:spPr>
          <a:xfrm>
            <a:off x="4211640" y="1413000"/>
            <a:ext cx="4286160" cy="475272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cc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  </a:t>
            </a:r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А это книжная</a:t>
            </a:r>
            <a:r>
              <a:rPr b="0" lang="ru-RU" sz="2800" spc="-1" strike="noStrike">
                <a:solidFill>
                  <a:srgbClr val="ccffff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фабрика!</a:t>
            </a:r>
            <a:r>
              <a:rPr b="0" lang="ru-RU" sz="4000" spc="-1" strike="noStrike">
                <a:solidFill>
                  <a:srgbClr val="ccffff"/>
                </a:solidFill>
                <a:latin typeface="Arial"/>
              </a:rPr>
              <a:t> </a:t>
            </a:r>
            <a:endParaRPr b="0" lang="ru-RU" sz="40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0" name="Picture 4" descr="fabric-tour-printing"/>
          <p:cNvPicPr/>
          <p:nvPr/>
        </p:nvPicPr>
        <p:blipFill>
          <a:blip r:embed="rId1"/>
          <a:stretch/>
        </p:blipFill>
        <p:spPr>
          <a:xfrm>
            <a:off x="468360" y="1700280"/>
            <a:ext cx="8207280" cy="432108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129" dur="indefinite" restart="never" nodeType="tmRoot">
          <p:childTnLst>
            <p:seq>
              <p:cTn id="130" dur="indefinite" nodeType="mainSeq">
                <p:childTnLst>
                  <p:par>
                    <p:cTn id="131" nodeType="clickEffect" fill="hold">
                      <p:stCondLst>
                        <p:cond delay="indefinite"/>
                      </p:stCondLst>
                      <p:childTnLst>
                        <p:par>
                          <p:cTn id="1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1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cc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ccffff"/>
                </a:solidFill>
                <a:latin typeface="Arial"/>
              </a:rPr>
              <a:t>Чтобы напечатать книгу, нужна бумага. На фабрику она приходит в огромных рулонах</a:t>
            </a:r>
            <a:r>
              <a:rPr b="0" lang="ru-RU" sz="4000" spc="-1" strike="noStrike">
                <a:solidFill>
                  <a:srgbClr val="ccffff"/>
                </a:solidFill>
                <a:latin typeface="Arial"/>
              </a:rPr>
              <a:t>.</a:t>
            </a:r>
            <a:endParaRPr b="0" lang="ru-RU" sz="40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3" name="Picture 4" descr="1174661307_20"/>
          <p:cNvPicPr/>
          <p:nvPr/>
        </p:nvPicPr>
        <p:blipFill>
          <a:blip r:embed="rId1"/>
          <a:stretch/>
        </p:blipFill>
        <p:spPr>
          <a:xfrm>
            <a:off x="539640" y="1773360"/>
            <a:ext cx="7993080" cy="424800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138" dur="indefinite" restart="never" nodeType="tmRoot">
          <p:childTnLst>
            <p:seq>
              <p:cTn id="139" dur="indefinite" nodeType="mainSeq">
                <p:childTnLst>
                  <p:par>
                    <p:cTn id="140" nodeType="clickEffect" fill="hold">
                      <p:stCondLst>
                        <p:cond delay="indefinite"/>
                      </p:stCondLst>
                      <p:childTnLst>
                        <p:par>
                          <p:cTn id="1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e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pc="-1" strike="noStrike">
                <a:solidFill>
                  <a:srgbClr val="ff6600"/>
                </a:solidFill>
                <a:latin typeface="Arial"/>
              </a:rPr>
              <a:t>На специальных станках бумагу разрезают на листы нужного размера.</a:t>
            </a:r>
            <a:endParaRPr b="0" lang="ru-RU" sz="28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6" name="Picture 4" descr="V - Tipografiya0000!"/>
          <p:cNvPicPr/>
          <p:nvPr/>
        </p:nvPicPr>
        <p:blipFill>
          <a:blip r:embed="rId1"/>
          <a:stretch/>
        </p:blipFill>
        <p:spPr>
          <a:xfrm>
            <a:off x="395280" y="1628640"/>
            <a:ext cx="3889440" cy="3529080"/>
          </a:xfrm>
          <a:prstGeom prst="rect">
            <a:avLst/>
          </a:prstGeom>
          <a:ln>
            <a:noFill/>
          </a:ln>
        </p:spPr>
      </p:pic>
      <p:pic>
        <p:nvPicPr>
          <p:cNvPr id="87" name="Picture 5" descr="Image8"/>
          <p:cNvPicPr/>
          <p:nvPr/>
        </p:nvPicPr>
        <p:blipFill>
          <a:blip r:embed="rId2"/>
          <a:stretch/>
        </p:blipFill>
        <p:spPr>
          <a:xfrm>
            <a:off x="4317840" y="1844640"/>
            <a:ext cx="4430880" cy="438624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147" dur="indefinite" restart="never" nodeType="tmRoot">
          <p:childTnLst>
            <p:seq>
              <p:cTn id="148" dur="indefinite" nodeType="mainSeq">
                <p:childTnLst>
                  <p:par>
                    <p:cTn id="149" nodeType="clickEffect" fill="hold">
                      <p:stCondLst>
                        <p:cond delay="indefinite"/>
                      </p:stCondLst>
                      <p:childTnLst>
                        <p:par>
                          <p:cTn id="1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nodeType="clickEffect" fill="hold">
                      <p:stCondLst>
                        <p:cond delay="indefinite"/>
                      </p:stCondLst>
                      <p:childTnLst>
                        <p:par>
                          <p:cTn id="1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99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В печатную машину закладывают подготовленную бумагу и специальные краски. Так получается печатный текст и цветные иллюстрации.</a:t>
            </a:r>
            <a:r>
              <a:rPr b="0" lang="ru-RU" sz="2800" spc="-1" strike="noStrike">
                <a:solidFill>
                  <a:srgbClr val="ccffff"/>
                </a:solidFill>
                <a:latin typeface="Arial"/>
              </a:rPr>
              <a:t> </a:t>
            </a:r>
            <a:br/>
            <a:r>
              <a:rPr b="0" lang="ru-RU" sz="2800" spc="-1" strike="noStrike">
                <a:solidFill>
                  <a:srgbClr val="ccffff"/>
                </a:solidFill>
                <a:latin typeface="Arial"/>
              </a:rPr>
              <a:t>   </a:t>
            </a:r>
            <a:endParaRPr b="0" lang="ru-RU" sz="28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0" name="Picture 9" descr="11111"/>
          <p:cNvPicPr/>
          <p:nvPr/>
        </p:nvPicPr>
        <p:blipFill>
          <a:blip r:embed="rId1"/>
          <a:stretch/>
        </p:blipFill>
        <p:spPr>
          <a:xfrm>
            <a:off x="755640" y="2171880"/>
            <a:ext cx="4176720" cy="3705120"/>
          </a:xfrm>
          <a:prstGeom prst="rect">
            <a:avLst/>
          </a:prstGeom>
          <a:ln>
            <a:noFill/>
          </a:ln>
        </p:spPr>
      </p:pic>
      <p:pic>
        <p:nvPicPr>
          <p:cNvPr id="91" name="Picture 10" descr="m04"/>
          <p:cNvPicPr/>
          <p:nvPr/>
        </p:nvPicPr>
        <p:blipFill>
          <a:blip r:embed="rId2"/>
          <a:stretch/>
        </p:blipFill>
        <p:spPr>
          <a:xfrm>
            <a:off x="4859280" y="2349360"/>
            <a:ext cx="3600360" cy="324036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nodeType="clickEffect" fill="hold">
                      <p:stCondLst>
                        <p:cond delay="indefinite"/>
                      </p:stCondLst>
                      <p:childTnLst>
                        <p:par>
                          <p:cTn id="1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ff6600"/>
                </a:solidFill>
                <a:latin typeface="Arial"/>
              </a:rPr>
              <a:t>Чтобы листы не рассыпались и не растерялись, их нужно скрепить друг с другом. Это делают в переплётном</a:t>
            </a:r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ff6600"/>
                </a:solidFill>
                <a:latin typeface="Arial"/>
              </a:rPr>
              <a:t>цехе</a:t>
            </a:r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.</a:t>
            </a:r>
            <a:endParaRPr b="0" lang="ru-RU" sz="2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4" name="Picture 6" descr="яяя"/>
          <p:cNvPicPr/>
          <p:nvPr/>
        </p:nvPicPr>
        <p:blipFill>
          <a:blip r:embed="rId1"/>
          <a:stretch/>
        </p:blipFill>
        <p:spPr>
          <a:xfrm>
            <a:off x="539640" y="2205000"/>
            <a:ext cx="3889440" cy="3024360"/>
          </a:xfrm>
          <a:prstGeom prst="rect">
            <a:avLst/>
          </a:prstGeom>
          <a:ln>
            <a:noFill/>
          </a:ln>
        </p:spPr>
      </p:pic>
      <p:pic>
        <p:nvPicPr>
          <p:cNvPr id="95" name="Picture 7" descr="ччч"/>
          <p:cNvPicPr/>
          <p:nvPr/>
        </p:nvPicPr>
        <p:blipFill>
          <a:blip r:embed="rId2"/>
          <a:stretch/>
        </p:blipFill>
        <p:spPr>
          <a:xfrm>
            <a:off x="4932360" y="1773360"/>
            <a:ext cx="3816360" cy="388764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174" dur="indefinite" restart="never" nodeType="tmRoot">
          <p:childTnLst>
            <p:seq>
              <p:cTn id="175" dur="indefinite" nodeType="mainSeq">
                <p:childTnLst>
                  <p:par>
                    <p:cTn id="176" nodeType="clickEffect" fill="hold">
                      <p:stCondLst>
                        <p:cond delay="indefinite"/>
                      </p:stCondLst>
                      <p:childTnLst>
                        <p:par>
                          <p:cTn id="1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nodeType="clickEffect" fill="hold">
                      <p:stCondLst>
                        <p:cond delay="indefinite"/>
                      </p:stCondLst>
                      <p:childTnLst>
                        <p:par>
                          <p:cTn id="1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5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Когда книжный блок готов, его вставляют в заранее подготовленный     переплёт. Вот и книга готова!</a:t>
            </a:r>
            <a:endParaRPr b="0" lang="ru-RU" sz="2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8" name="Picture 4" descr="img_read"/>
          <p:cNvPicPr/>
          <p:nvPr/>
        </p:nvPicPr>
        <p:blipFill>
          <a:blip r:embed="rId1"/>
          <a:stretch/>
        </p:blipFill>
        <p:spPr>
          <a:xfrm>
            <a:off x="468360" y="1557360"/>
            <a:ext cx="8207280" cy="446400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nodeType="clickEffect" fill="hold">
                      <p:stCondLst>
                        <p:cond delay="indefinite"/>
                      </p:stCondLst>
                      <p:childTnLst>
                        <p:par>
                          <p:cTn id="1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ccffff"/>
                </a:solidFill>
                <a:latin typeface="Arial"/>
              </a:rPr>
              <a:t>Когда-то, давным давно, книги не печатались, а писались и рисовались от руки. В то время книги были большой редкостью и ценились очень дорого. Об этом мы узнаем в 3 классе. Нам очень интересно!</a:t>
            </a:r>
            <a:endParaRPr b="0" lang="ru-RU" sz="20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1" name="Picture 4" descr="антиквар"/>
          <p:cNvPicPr/>
          <p:nvPr/>
        </p:nvPicPr>
        <p:blipFill>
          <a:blip r:embed="rId1"/>
          <a:stretch/>
        </p:blipFill>
        <p:spPr>
          <a:xfrm>
            <a:off x="1547640" y="2349360"/>
            <a:ext cx="6480360" cy="361980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200" dur="indefinite" restart="never" nodeType="tmRoot">
          <p:childTnLst>
            <p:seq>
              <p:cTn id="201" dur="indefinite" nodeType="mainSeq">
                <p:childTnLst>
                  <p:par>
                    <p:cTn id="202" nodeType="clickEffect" fill="hold">
                      <p:stCondLst>
                        <p:cond delay="indefinite"/>
                      </p:stCondLst>
                      <p:childTnLst>
                        <p:par>
                          <p:cTn id="2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nodeType="clickEffect" fill="hold">
                      <p:stCondLst>
                        <p:cond delay="indefinite"/>
                      </p:stCondLst>
                      <p:childTnLst>
                        <p:par>
                          <p:cTn id="2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9ff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99"/>
                </a:solidFill>
                <a:latin typeface="Arial"/>
              </a:rPr>
              <a:t>Её проверяют, упаковывают и отправляют в книжные магазины. В</a:t>
            </a:r>
            <a:r>
              <a:rPr b="0" lang="ru-RU" sz="2000" spc="-1" strike="noStrike">
                <a:solidFill>
                  <a:srgbClr val="ccffff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99"/>
                </a:solidFill>
                <a:latin typeface="Arial"/>
              </a:rPr>
              <a:t>книжном магазине продавцы всегда помогут выбрать нужную книгу.</a:t>
            </a:r>
            <a:r>
              <a:rPr b="0" lang="ru-RU" sz="2000" spc="-1" strike="noStrike">
                <a:solidFill>
                  <a:srgbClr val="ccffff"/>
                </a:solidFill>
                <a:latin typeface="Arial"/>
              </a:rPr>
              <a:t> </a:t>
            </a:r>
            <a:endParaRPr b="0" lang="ru-RU" sz="20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4" name="Picture 4" descr="bookstore1"/>
          <p:cNvPicPr/>
          <p:nvPr/>
        </p:nvPicPr>
        <p:blipFill>
          <a:blip r:embed="rId1"/>
          <a:stretch/>
        </p:blipFill>
        <p:spPr>
          <a:xfrm>
            <a:off x="684360" y="1628640"/>
            <a:ext cx="7777080" cy="452304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214" dur="indefinite" restart="never" nodeType="tmRoot">
          <p:childTnLst>
            <p:seq>
              <p:cTn id="215" dur="indefinite" nodeType="mainSeq">
                <p:childTnLst>
                  <p:par>
                    <p:cTn id="216" nodeType="clickEffect" fill="hold">
                      <p:stCondLst>
                        <p:cond delay="indefinite"/>
                      </p:stCondLst>
                      <p:childTnLst>
                        <p:par>
                          <p:cTn id="2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 additive="repl">
                                        <p:cTn id="2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Если нужной книги в магазине не оказалось, её можно поискать в библиотеке. </a:t>
            </a:r>
            <a:endParaRPr b="0" lang="ru-RU" sz="2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7" name="Picture 8" descr="DSC00085"/>
          <p:cNvPicPr/>
          <p:nvPr/>
        </p:nvPicPr>
        <p:blipFill>
          <a:blip r:embed="rId1"/>
          <a:stretch/>
        </p:blipFill>
        <p:spPr>
          <a:xfrm>
            <a:off x="507960" y="1484280"/>
            <a:ext cx="8128080" cy="499284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ce27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ccffff"/>
                </a:solidFill>
                <a:latin typeface="Arial"/>
              </a:rPr>
              <a:t>  </a:t>
            </a: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Жизнь любой книги начинается в лесу, потому что для печатания книги нужна бумага. Но от дерева до книжки большой путь. Мы постарались проследить весь путь книги к читателю.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6" name="Picture 9" descr="книга"/>
          <p:cNvPicPr/>
          <p:nvPr/>
        </p:nvPicPr>
        <p:blipFill>
          <a:blip r:embed="rId1"/>
          <a:stretch/>
        </p:blipFill>
        <p:spPr>
          <a:xfrm>
            <a:off x="5292720" y="3645000"/>
            <a:ext cx="2585880" cy="2808360"/>
          </a:xfrm>
          <a:prstGeom prst="rect">
            <a:avLst/>
          </a:prstGeom>
          <a:ln>
            <a:noFill/>
          </a:ln>
        </p:spPr>
      </p:pic>
      <p:pic>
        <p:nvPicPr>
          <p:cNvPr id="47" name="Picture 10" descr="лес"/>
          <p:cNvPicPr/>
          <p:nvPr/>
        </p:nvPicPr>
        <p:blipFill>
          <a:blip r:embed="rId2"/>
          <a:stretch/>
        </p:blipFill>
        <p:spPr>
          <a:xfrm>
            <a:off x="4788000" y="1052640"/>
            <a:ext cx="3809880" cy="254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0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35">
                                  <p:stCondLst>
                                    <p:cond delay="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nodeType="clickEffect" fill="hold">
                      <p:stCondLst>
                        <p:cond delay="indefinite"/>
                      </p:stCondLst>
                      <p:childTnLst>
                        <p:par>
                          <p:cTn id="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6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8000"/>
                </a:solidFill>
                <a:latin typeface="Arial"/>
              </a:rPr>
              <a:t>В каждой библиотеке есть читальный зал, где тоже можно почитать книги, журналы и газеты</a:t>
            </a:r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.</a:t>
            </a:r>
            <a:r>
              <a:rPr b="0" lang="ru-RU" sz="4000" spc="-1" strike="noStrike">
                <a:solidFill>
                  <a:srgbClr val="ccffff"/>
                </a:solidFill>
                <a:latin typeface="Arial"/>
              </a:rPr>
              <a:t>  </a:t>
            </a:r>
            <a:endParaRPr b="0" lang="ru-RU" sz="40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0" name="Picture 4" descr="isk_b"/>
          <p:cNvPicPr/>
          <p:nvPr/>
        </p:nvPicPr>
        <p:blipFill>
          <a:blip r:embed="rId1"/>
          <a:stretch/>
        </p:blipFill>
        <p:spPr>
          <a:xfrm>
            <a:off x="611280" y="1700280"/>
            <a:ext cx="8064360" cy="416232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221" dur="indefinite" restart="never" nodeType="tmRoot">
          <p:childTnLst>
            <p:seq>
              <p:cTn id="222" dur="indefinite" nodeType="mainSeq">
                <p:childTnLst>
                  <p:par>
                    <p:cTn id="223" nodeType="clickEffect" fill="hold">
                      <p:stCondLst>
                        <p:cond delay="indefinite"/>
                      </p:stCondLst>
                      <p:childTnLst>
                        <p:par>
                          <p:cTn id="2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7" dur="8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8" dur="8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8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8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9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 u="sng">
                <a:solidFill>
                  <a:srgbClr val="cc66ff"/>
                </a:solidFill>
                <a:uFillTx/>
                <a:latin typeface="Arial"/>
              </a:rPr>
              <a:t>Все знают, что книги нужно беречь, аккуратно с ними обращаться, но если с книгой случилась беда, мы приходим к ней на помощь. Вот так работает  «Книжкина больница».</a:t>
            </a:r>
            <a:endParaRPr b="0" lang="ru-RU" sz="2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2195280" y="2205000"/>
            <a:ext cx="6491160" cy="392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3" name="Picture 4" descr="папе"/>
          <p:cNvPicPr/>
          <p:nvPr/>
        </p:nvPicPr>
        <p:blipFill>
          <a:blip r:embed="rId1"/>
          <a:stretch/>
        </p:blipFill>
        <p:spPr>
          <a:xfrm>
            <a:off x="179280" y="3068640"/>
            <a:ext cx="3097440" cy="2322360"/>
          </a:xfrm>
          <a:prstGeom prst="rect">
            <a:avLst/>
          </a:prstGeom>
          <a:ln>
            <a:noFill/>
          </a:ln>
        </p:spPr>
      </p:pic>
      <p:pic>
        <p:nvPicPr>
          <p:cNvPr id="114" name="Picture 6" descr="DSC00079"/>
          <p:cNvPicPr/>
          <p:nvPr/>
        </p:nvPicPr>
        <p:blipFill>
          <a:blip r:embed="rId2"/>
          <a:stretch/>
        </p:blipFill>
        <p:spPr>
          <a:xfrm>
            <a:off x="3708360" y="2060640"/>
            <a:ext cx="4927680" cy="396072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233" dur="indefinite" restart="never" nodeType="tmRoot">
          <p:childTnLst>
            <p:seq>
              <p:cTn id="234" dur="indefinite" nodeType="mainSeq">
                <p:childTnLst>
                  <p:par>
                    <p:cTn id="235" nodeType="clickEffect" fill="hold">
                      <p:stCondLst>
                        <p:cond delay="indefinite"/>
                      </p:stCondLst>
                      <p:childTnLst>
                        <p:par>
                          <p:cTn id="2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9" dur="8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0" dur="8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1" dur="8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2" dur="8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nodeType="clickEffect" fill="hold">
                      <p:stCondLst>
                        <p:cond delay="indefinite"/>
                      </p:stCondLst>
                      <p:childTnLst>
                        <p:par>
                          <p:cTn id="2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9" dur="8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0" dur="8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1" dur="8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2" dur="8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128520"/>
            <a:ext cx="822960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  <p:pic>
        <p:nvPicPr>
          <p:cNvPr id="116" name="Объект 3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  <p:transition spd="slow">
    <p:circl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128520"/>
            <a:ext cx="8229600" cy="1434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spcBef>
                <a:spcPts val="697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</a:rPr>
              <a:t>Читать книги любят   все. Книги помогают познать окружающий мир, узнать о давно прошедших временах, ответить на многие вопросы.</a:t>
            </a:r>
            <a:endParaRPr b="0" lang="ru-RU" sz="2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0" name="Picture 20" descr="1136169413516"/>
          <p:cNvPicPr/>
          <p:nvPr/>
        </p:nvPicPr>
        <p:blipFill>
          <a:blip r:embed="rId1"/>
          <a:stretch/>
        </p:blipFill>
        <p:spPr>
          <a:xfrm>
            <a:off x="4648320" y="2479680"/>
            <a:ext cx="4038480" cy="276696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nodeType="clickEffect" fill="hold">
                      <p:stCondLst>
                        <p:cond delay="indefinite"/>
                      </p:stCondLst>
                      <p:childTnLst>
                        <p:par>
                          <p:cTn id="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ccffff"/>
                </a:solidFill>
                <a:latin typeface="Arial"/>
              </a:rPr>
              <a:t>Пословицы.</a:t>
            </a:r>
            <a:br/>
            <a:br/>
            <a:endParaRPr b="0" lang="ru-RU" sz="40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52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- Книга мала, а ума придала.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- Дом без книги, что без окон.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Книга учит жить, книгой надо дорожить.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Arial"/>
              </a:rPr>
              <a:t>Будешь книги читать, будешь много знать.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med">
    <p:checker dir="horz"/>
  </p:transition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nodeType="clickEffect" fill="hold">
                      <p:stCondLst>
                        <p:cond delay="indefinite"/>
                      </p:stCondLst>
                      <p:childTnLst>
                        <p:par>
                          <p:cTn id="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nodeType="clickEffect" fill="hold">
                      <p:stCondLst>
                        <p:cond delay="indefinite"/>
                      </p:stCondLst>
                      <p:childTnLst>
                        <p:par>
                          <p:cTn id="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nodeType="clickEffect" fill="hold">
                      <p:stCondLst>
                        <p:cond delay="indefinite"/>
                      </p:stCondLst>
                      <p:childTnLst>
                        <p:par>
                          <p:cTn id="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nodeType="clickEffect" fill="hold">
                      <p:stCondLst>
                        <p:cond delay="indefinite"/>
                      </p:stCondLst>
                      <p:childTnLst>
                        <p:par>
                          <p:cTn id="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6ce27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Книги печатают на бумаге. А из чего делают бумагу? Из дерева. Наша страна богата лесами, но это не значит, что их нужно уничтожать.</a:t>
            </a:r>
            <a:endParaRPr b="0" lang="ru-RU" sz="2400" spc="-1" strike="noStrike">
              <a:solidFill>
                <a:srgbClr val="ccffff"/>
              </a:solidFill>
              <a:latin typeface="Arial"/>
            </a:endParaRPr>
          </a:p>
        </p:txBody>
      </p:sp>
      <p:graphicFrame>
        <p:nvGraphicFramePr>
          <p:cNvPr id="54" name="Object 2"/>
          <p:cNvGraphicFramePr/>
          <p:nvPr/>
        </p:nvGraphicFramePr>
        <p:xfrm>
          <a:off x="457200" y="1601640"/>
          <a:ext cx="4038480" cy="2181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Object 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1601640"/>
                    <a:ext cx="4038480" cy="21812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pic>
        <p:nvPicPr>
          <p:cNvPr id="56" name="Picture 9" descr="les4_jpg"/>
          <p:cNvPicPr/>
          <p:nvPr/>
        </p:nvPicPr>
        <p:blipFill>
          <a:blip r:embed="rId3"/>
          <a:stretch/>
        </p:blipFill>
        <p:spPr>
          <a:xfrm>
            <a:off x="324000" y="2060640"/>
            <a:ext cx="3743280" cy="4464000"/>
          </a:xfrm>
          <a:prstGeom prst="rect">
            <a:avLst/>
          </a:prstGeom>
          <a:ln>
            <a:noFill/>
          </a:ln>
        </p:spPr>
      </p:pic>
      <p:pic>
        <p:nvPicPr>
          <p:cNvPr id="57" name="Picture 10" descr="2152_1198363921"/>
          <p:cNvPicPr/>
          <p:nvPr/>
        </p:nvPicPr>
        <p:blipFill>
          <a:blip r:embed="rId4"/>
          <a:stretch/>
        </p:blipFill>
        <p:spPr>
          <a:xfrm>
            <a:off x="4067280" y="2060640"/>
            <a:ext cx="4860720" cy="446400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nodeType="clickEffect" fill="hold">
                      <p:stCondLst>
                        <p:cond delay="indefinite"/>
                      </p:stCondLst>
                      <p:childTnLst>
                        <p:par>
                          <p:cTn id="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nodeType="clickEffect" fill="hold">
                      <p:stCondLst>
                        <p:cond delay="indefinite"/>
                      </p:stCondLst>
                      <p:childTnLst>
                        <p:par>
                          <p:cTn id="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9ff66"/>
            </a:gs>
            <a:gs pos="100000">
              <a:srgbClr val="47762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3200" spc="-1" strike="noStrike">
                <a:solidFill>
                  <a:srgbClr val="000099"/>
                </a:solidFill>
                <a:latin typeface="Arial"/>
              </a:rPr>
              <a:t>Существуют специальные службы, которые строго следят за вырубкой</a:t>
            </a:r>
            <a:r>
              <a:rPr b="0" lang="ru-RU" sz="3200" spc="-1" strike="noStrike">
                <a:solidFill>
                  <a:srgbClr val="ccffff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rgbClr val="000099"/>
                </a:solidFill>
                <a:latin typeface="Arial"/>
              </a:rPr>
              <a:t>леса</a:t>
            </a:r>
            <a:r>
              <a:rPr b="0" lang="ru-RU" sz="4000" spc="-1" strike="noStrike">
                <a:solidFill>
                  <a:srgbClr val="ccffff"/>
                </a:solidFill>
                <a:latin typeface="Arial"/>
              </a:rPr>
              <a:t>. </a:t>
            </a:r>
            <a:endParaRPr b="0" lang="ru-RU" sz="40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-3421080" y="1773360"/>
            <a:ext cx="856944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0" name="Picture 5" descr="Image15"/>
          <p:cNvPicPr/>
          <p:nvPr/>
        </p:nvPicPr>
        <p:blipFill>
          <a:blip r:embed="rId1"/>
          <a:stretch/>
        </p:blipFill>
        <p:spPr>
          <a:xfrm>
            <a:off x="3492360" y="1773360"/>
            <a:ext cx="5651640" cy="4653000"/>
          </a:xfrm>
          <a:prstGeom prst="rect">
            <a:avLst/>
          </a:prstGeom>
          <a:ln>
            <a:noFill/>
          </a:ln>
        </p:spPr>
      </p:pic>
      <p:pic>
        <p:nvPicPr>
          <p:cNvPr id="61" name="Picture 6" descr="охрана"/>
          <p:cNvPicPr/>
          <p:nvPr/>
        </p:nvPicPr>
        <p:blipFill>
          <a:blip r:embed="rId2"/>
          <a:stretch/>
        </p:blipFill>
        <p:spPr>
          <a:xfrm>
            <a:off x="324000" y="1773360"/>
            <a:ext cx="3024000" cy="410364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nodeType="clickEffect" fill="hold">
                      <p:stCondLst>
                        <p:cond delay="indefinite"/>
                      </p:stCondLst>
                      <p:childTnLst>
                        <p:par>
                          <p:cTn id="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9c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В школе собирают  макулатуру. Старые газеты и журналы перерабатывают на специальных заводах и используют для изготовления бумаги. Так мы спасаем много деревьев!</a:t>
            </a:r>
            <a:endParaRPr b="0" lang="ru-RU" sz="24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-6300720" y="1844280"/>
            <a:ext cx="15444720" cy="331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4" name="Picture 4" descr="image2"/>
          <p:cNvPicPr/>
          <p:nvPr/>
        </p:nvPicPr>
        <p:blipFill>
          <a:blip r:embed="rId1"/>
          <a:stretch/>
        </p:blipFill>
        <p:spPr>
          <a:xfrm>
            <a:off x="2050920" y="1784520"/>
            <a:ext cx="4392720" cy="507348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nodeType="clickEffect" fill="hold">
                      <p:stCondLst>
                        <p:cond delay="indefinite"/>
                      </p:stCondLst>
                      <p:childTnLst>
                        <p:par>
                          <p:cTn id="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39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ccffff"/>
                </a:solidFill>
                <a:latin typeface="Arial"/>
              </a:rPr>
              <a:t>Нелёгок труд писателя. Чтобы написать хорошую, интересную книгу, нужно много знать и уметь передать свои знания другим.</a:t>
            </a:r>
            <a:endParaRPr b="0" lang="ru-RU" sz="20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7" name="Picture 4" descr="nf2"/>
          <p:cNvPicPr/>
          <p:nvPr/>
        </p:nvPicPr>
        <p:blipFill>
          <a:blip r:embed="rId1"/>
          <a:stretch/>
        </p:blipFill>
        <p:spPr>
          <a:xfrm>
            <a:off x="395280" y="1557360"/>
            <a:ext cx="3809880" cy="5079960"/>
          </a:xfrm>
          <a:prstGeom prst="rect">
            <a:avLst/>
          </a:prstGeom>
          <a:ln>
            <a:noFill/>
          </a:ln>
        </p:spPr>
      </p:pic>
      <p:pic>
        <p:nvPicPr>
          <p:cNvPr id="68" name="Picture 7" descr="i"/>
          <p:cNvPicPr/>
          <p:nvPr/>
        </p:nvPicPr>
        <p:blipFill>
          <a:blip r:embed="rId2"/>
          <a:stretch/>
        </p:blipFill>
        <p:spPr>
          <a:xfrm>
            <a:off x="4284720" y="1268280"/>
            <a:ext cx="3527280" cy="3961080"/>
          </a:xfrm>
          <a:prstGeom prst="rect">
            <a:avLst/>
          </a:prstGeom>
          <a:ln>
            <a:noFill/>
          </a:ln>
        </p:spPr>
      </p:pic>
      <p:pic>
        <p:nvPicPr>
          <p:cNvPr id="69" name="Picture 8" descr="михалков"/>
          <p:cNvPicPr/>
          <p:nvPr/>
        </p:nvPicPr>
        <p:blipFill>
          <a:blip r:embed="rId3"/>
          <a:stretch/>
        </p:blipFill>
        <p:spPr>
          <a:xfrm>
            <a:off x="4284720" y="4076640"/>
            <a:ext cx="3959280" cy="259236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90" dur="indefinite" restart="never" nodeType="tmRoot">
          <p:childTnLst>
            <p:seq>
              <p:cTn id="91" dur="indefinite" nodeType="mainSeq">
                <p:childTnLst>
                  <p:par>
                    <p:cTn id="92" nodeType="clickEffect" fill="hold">
                      <p:stCondLst>
                        <p:cond delay="indefinite"/>
                      </p:stCondLst>
                      <p:childTnLst>
                        <p:par>
                          <p:cTn id="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nodeType="clickEffect" fill="hold">
                      <p:stCondLst>
                        <p:cond delay="indefinite"/>
                      </p:stCondLst>
                      <p:childTnLst>
                        <p:par>
                          <p:cTn id="1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nodeType="clickEffect" fill="hold">
                      <p:stCondLst>
                        <p:cond delay="indefinite"/>
                      </p:stCondLst>
                      <p:childTnLst>
                        <p:par>
                          <p:cTn id="1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99cc"/>
                </a:solidFill>
                <a:latin typeface="Arial"/>
              </a:rPr>
              <a:t>Многие книги выпускаются с яркими иллюстрациями. Их создаёт художник, который должен хорошо знать содержание книги. Иллюстрации помогают нам лучше </a:t>
            </a:r>
            <a:r>
              <a:rPr b="1" lang="ru-RU" sz="2000" spc="-1" strike="noStrike">
                <a:solidFill>
                  <a:srgbClr val="0099cc"/>
                </a:solidFill>
                <a:latin typeface="Arial"/>
              </a:rPr>
              <a:t>представить</a:t>
            </a:r>
            <a:r>
              <a:rPr b="1" lang="ru-RU" sz="2000" spc="-1" strike="noStrike">
                <a:solidFill>
                  <a:srgbClr val="0099cc"/>
                </a:solidFill>
                <a:latin typeface="Arial"/>
              </a:rPr>
              <a:t> образы и героев.</a:t>
            </a:r>
            <a:r>
              <a:rPr b="0" lang="ru-RU" sz="2000" spc="-1" strike="noStrike">
                <a:solidFill>
                  <a:srgbClr val="ccffff"/>
                </a:solidFill>
                <a:latin typeface="Arial"/>
              </a:rPr>
              <a:t>  </a:t>
            </a:r>
            <a:r>
              <a:rPr b="0" lang="ru-RU" sz="2400" spc="-1" strike="noStrike">
                <a:solidFill>
                  <a:srgbClr val="ccffff"/>
                </a:solidFill>
                <a:latin typeface="Arial"/>
              </a:rPr>
              <a:t> </a:t>
            </a:r>
            <a:r>
              <a:rPr b="0" lang="ru-RU" sz="4000" spc="-1" strike="noStrike">
                <a:solidFill>
                  <a:srgbClr val="ccffff"/>
                </a:solidFill>
                <a:latin typeface="Arial"/>
              </a:rPr>
              <a:t> </a:t>
            </a:r>
            <a:endParaRPr b="0" lang="ru-RU" sz="4000" spc="-1" strike="noStrike">
              <a:solidFill>
                <a:srgbClr val="ccffff"/>
              </a:solid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2" name="Picture 4" descr="121122436922401740_1183902940_221"/>
          <p:cNvPicPr/>
          <p:nvPr/>
        </p:nvPicPr>
        <p:blipFill>
          <a:blip r:embed="rId1"/>
          <a:stretch/>
        </p:blipFill>
        <p:spPr>
          <a:xfrm>
            <a:off x="395280" y="1700280"/>
            <a:ext cx="3816360" cy="4586400"/>
          </a:xfrm>
          <a:prstGeom prst="rect">
            <a:avLst/>
          </a:prstGeom>
          <a:ln>
            <a:noFill/>
          </a:ln>
        </p:spPr>
      </p:pic>
      <p:pic>
        <p:nvPicPr>
          <p:cNvPr id="73" name="Picture 6" descr="Image7"/>
          <p:cNvPicPr/>
          <p:nvPr/>
        </p:nvPicPr>
        <p:blipFill>
          <a:blip r:embed="rId2"/>
          <a:stretch/>
        </p:blipFill>
        <p:spPr>
          <a:xfrm>
            <a:off x="4284720" y="1844640"/>
            <a:ext cx="4019400" cy="4680000"/>
          </a:xfrm>
          <a:prstGeom prst="rect">
            <a:avLst/>
          </a:prstGeom>
          <a:ln>
            <a:noFill/>
          </a:ln>
        </p:spPr>
      </p:pic>
    </p:spTree>
  </p:cSld>
  <p:transition spd="med">
    <p:checker dir="horz"/>
  </p:transition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nodeType="clickEffect" fill="hold">
                      <p:stCondLst>
                        <p:cond delay="indefinite"/>
                      </p:stCondLst>
                      <p:childTnLst>
                        <p:par>
                          <p:cTn id="1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x+(cos(-2*pi*(1-$))*-x-sin(-2*pi*(1-$))*(1-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fmla="x+(cos(-2*pi*(1-$))*-x-sin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+(sin(-2*pi*(1-$))*-x+cos(-2*pi*(1-$))*(1-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fmla="y+(sin(-2*pi*(1-$))*-x+cos(-2*pi*(1-$))*(1-y))*(1-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nodeType="clickEffect" fill="hold">
                      <p:stCondLst>
                        <p:cond delay="indefinite"/>
                      </p:stCondLst>
                      <p:childTnLst>
                        <p:par>
                          <p:cTn id="1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Application>LibreOffice/6.4.5.2$Linux_X86_64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2009-03-21T17:18:15Z</dcterms:created>
  <dc:creator>Оксана</dc:creator>
  <dc:description/>
  <dc:language>ru-RU</dc:language>
  <cp:lastModifiedBy>User</cp:lastModifiedBy>
  <dcterms:modified xsi:type="dcterms:W3CDTF">2020-12-15T21:07:26Z</dcterms:modified>
  <cp:revision>19</cp:revision>
  <dc:subject/>
  <dc:title>Слайд 1</dc:title>
</cp:coreProperties>
</file>