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9" r:id="rId2"/>
    <p:sldId id="290" r:id="rId3"/>
    <p:sldId id="256" r:id="rId4"/>
    <p:sldId id="257" r:id="rId5"/>
    <p:sldId id="291" r:id="rId6"/>
    <p:sldId id="260" r:id="rId7"/>
    <p:sldId id="292" r:id="rId8"/>
    <p:sldId id="262" r:id="rId9"/>
    <p:sldId id="284" r:id="rId10"/>
    <p:sldId id="264" r:id="rId11"/>
    <p:sldId id="293" r:id="rId12"/>
    <p:sldId id="294" r:id="rId13"/>
    <p:sldId id="287" r:id="rId14"/>
    <p:sldId id="268" r:id="rId15"/>
    <p:sldId id="269" r:id="rId16"/>
    <p:sldId id="270" r:id="rId17"/>
    <p:sldId id="271" r:id="rId18"/>
    <p:sldId id="272" r:id="rId19"/>
    <p:sldId id="295" r:id="rId20"/>
    <p:sldId id="296" r:id="rId21"/>
    <p:sldId id="297" r:id="rId22"/>
    <p:sldId id="298" r:id="rId23"/>
    <p:sldId id="299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556FF-C021-40DA-B452-B12AAA1AA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EE689-CD1D-4F18-87A1-8F4899201390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b="1" i="1" dirty="0" smtClean="0">
              <a:solidFill>
                <a:srgbClr val="7030A0"/>
              </a:solidFill>
            </a:rPr>
            <a:t>Дымковская </a:t>
          </a:r>
          <a:br>
            <a:rPr lang="ru-RU" sz="2400" b="1" i="1" dirty="0" smtClean="0">
              <a:solidFill>
                <a:srgbClr val="7030A0"/>
              </a:solidFill>
            </a:rPr>
          </a:br>
          <a:r>
            <a:rPr lang="ru-RU" sz="2400" b="1" i="1" dirty="0" smtClean="0">
              <a:solidFill>
                <a:srgbClr val="7030A0"/>
              </a:solidFill>
            </a:rPr>
            <a:t>игрушка</a:t>
          </a:r>
          <a:endParaRPr lang="ru-RU" sz="2400" i="1" dirty="0">
            <a:solidFill>
              <a:srgbClr val="7030A0"/>
            </a:solidFill>
          </a:endParaRPr>
        </a:p>
      </dgm:t>
    </dgm:pt>
    <dgm:pt modelId="{A2BECB37-C738-4D93-B0E5-930F1F3B87AC}" type="parTrans" cxnId="{784716EC-7EF4-4F2C-ACFF-5C3FC35FCF75}">
      <dgm:prSet/>
      <dgm:spPr/>
      <dgm:t>
        <a:bodyPr/>
        <a:lstStyle/>
        <a:p>
          <a:endParaRPr lang="ru-RU"/>
        </a:p>
      </dgm:t>
    </dgm:pt>
    <dgm:pt modelId="{43859ABA-7A24-4B11-924B-7BF11FD4B271}" type="sibTrans" cxnId="{784716EC-7EF4-4F2C-ACFF-5C3FC35FCF75}">
      <dgm:prSet/>
      <dgm:spPr/>
      <dgm:t>
        <a:bodyPr/>
        <a:lstStyle/>
        <a:p>
          <a:endParaRPr lang="ru-RU"/>
        </a:p>
      </dgm:t>
    </dgm:pt>
    <dgm:pt modelId="{5E8FE4D9-ECFF-4029-BD95-AF3D1CC0304F}" type="pres">
      <dgm:prSet presAssocID="{A20556FF-C021-40DA-B452-B12AAA1A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0BB92-A016-4AEC-BEE4-62F89DFB4566}" type="pres">
      <dgm:prSet presAssocID="{006EE689-CD1D-4F18-87A1-8F4899201390}" presName="parentText" presStyleLbl="node1" presStyleIdx="0" presStyleCnt="1" custLinFactNeighborY="-8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716EC-7EF4-4F2C-ACFF-5C3FC35FCF75}" srcId="{A20556FF-C021-40DA-B452-B12AAA1AAE12}" destId="{006EE689-CD1D-4F18-87A1-8F4899201390}" srcOrd="0" destOrd="0" parTransId="{A2BECB37-C738-4D93-B0E5-930F1F3B87AC}" sibTransId="{43859ABA-7A24-4B11-924B-7BF11FD4B271}"/>
    <dgm:cxn modelId="{735F1157-320B-4BD2-AD39-87589784D78C}" type="presOf" srcId="{006EE689-CD1D-4F18-87A1-8F4899201390}" destId="{15A0BB92-A016-4AEC-BEE4-62F89DFB4566}" srcOrd="0" destOrd="0" presId="urn:microsoft.com/office/officeart/2005/8/layout/vList2"/>
    <dgm:cxn modelId="{1C0B4D9E-1E27-444D-8F6C-9D92AC393696}" type="presOf" srcId="{A20556FF-C021-40DA-B452-B12AAA1AAE12}" destId="{5E8FE4D9-ECFF-4029-BD95-AF3D1CC0304F}" srcOrd="0" destOrd="0" presId="urn:microsoft.com/office/officeart/2005/8/layout/vList2"/>
    <dgm:cxn modelId="{11170B1E-FC25-492B-9F5F-32DE049C50A9}" type="presParOf" srcId="{5E8FE4D9-ECFF-4029-BD95-AF3D1CC0304F}" destId="{15A0BB92-A016-4AEC-BEE4-62F89DFB4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B0E41-EAF4-4257-A6CE-790675C688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83CD63-A28F-4469-ACA0-EF55EA1B7BA3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b="1" i="1" dirty="0" err="1" smtClean="0">
              <a:solidFill>
                <a:srgbClr val="7030A0"/>
              </a:solidFill>
            </a:rPr>
            <a:t>Каргопольская</a:t>
          </a:r>
          <a:r>
            <a:rPr lang="ru-RU" sz="2400" b="1" i="1" dirty="0" smtClean="0">
              <a:solidFill>
                <a:srgbClr val="7030A0"/>
              </a:solidFill>
            </a:rPr>
            <a:t> </a:t>
          </a:r>
          <a:br>
            <a:rPr lang="ru-RU" sz="2400" b="1" i="1" dirty="0" smtClean="0">
              <a:solidFill>
                <a:srgbClr val="7030A0"/>
              </a:solidFill>
            </a:rPr>
          </a:br>
          <a:r>
            <a:rPr lang="ru-RU" sz="2400" b="1" i="1" dirty="0" smtClean="0">
              <a:solidFill>
                <a:srgbClr val="7030A0"/>
              </a:solidFill>
            </a:rPr>
            <a:t>игрушка</a:t>
          </a:r>
          <a:endParaRPr lang="ru-RU" sz="2400" dirty="0">
            <a:solidFill>
              <a:srgbClr val="7030A0"/>
            </a:solidFill>
          </a:endParaRPr>
        </a:p>
      </dgm:t>
    </dgm:pt>
    <dgm:pt modelId="{4D5CE269-5916-4296-BBB5-05DCA560E4C1}" type="parTrans" cxnId="{2292E0AE-2DC2-4639-A980-2D51195501AA}">
      <dgm:prSet/>
      <dgm:spPr/>
      <dgm:t>
        <a:bodyPr/>
        <a:lstStyle/>
        <a:p>
          <a:endParaRPr lang="ru-RU"/>
        </a:p>
      </dgm:t>
    </dgm:pt>
    <dgm:pt modelId="{9AC7B8EA-C4A3-4EFF-B53C-E5BE230192E1}" type="sibTrans" cxnId="{2292E0AE-2DC2-4639-A980-2D51195501AA}">
      <dgm:prSet/>
      <dgm:spPr/>
      <dgm:t>
        <a:bodyPr/>
        <a:lstStyle/>
        <a:p>
          <a:endParaRPr lang="ru-RU"/>
        </a:p>
      </dgm:t>
    </dgm:pt>
    <dgm:pt modelId="{E7BBA3D5-CBB5-47E5-9238-4D2DE15CBFE2}" type="pres">
      <dgm:prSet presAssocID="{9AAB0E41-EAF4-4257-A6CE-790675C68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6377B-5FD8-498A-860F-7BBEC17B4CFB}" type="pres">
      <dgm:prSet presAssocID="{4683CD63-A28F-4469-ACA0-EF55EA1B7BA3}" presName="parentText" presStyleLbl="node1" presStyleIdx="0" presStyleCnt="1" custScaleY="212345" custLinFactNeighborX="16313" custLinFactNeighborY="44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EC4C0-AFF8-463A-B22A-0FC116DA5726}" type="presOf" srcId="{9AAB0E41-EAF4-4257-A6CE-790675C6884B}" destId="{E7BBA3D5-CBB5-47E5-9238-4D2DE15CBFE2}" srcOrd="0" destOrd="0" presId="urn:microsoft.com/office/officeart/2005/8/layout/vList2"/>
    <dgm:cxn modelId="{2292E0AE-2DC2-4639-A980-2D51195501AA}" srcId="{9AAB0E41-EAF4-4257-A6CE-790675C6884B}" destId="{4683CD63-A28F-4469-ACA0-EF55EA1B7BA3}" srcOrd="0" destOrd="0" parTransId="{4D5CE269-5916-4296-BBB5-05DCA560E4C1}" sibTransId="{9AC7B8EA-C4A3-4EFF-B53C-E5BE230192E1}"/>
    <dgm:cxn modelId="{0B89F425-7CDA-4554-AE1F-CD0B0FDA5F7A}" type="presOf" srcId="{4683CD63-A28F-4469-ACA0-EF55EA1B7BA3}" destId="{21D6377B-5FD8-498A-860F-7BBEC17B4CFB}" srcOrd="0" destOrd="0" presId="urn:microsoft.com/office/officeart/2005/8/layout/vList2"/>
    <dgm:cxn modelId="{C5DB526D-824C-426D-B2C7-4D448209A09A}" type="presParOf" srcId="{E7BBA3D5-CBB5-47E5-9238-4D2DE15CBFE2}" destId="{21D6377B-5FD8-498A-860F-7BBEC17B4C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0BB92-A016-4AEC-BEE4-62F89DFB4566}">
      <dsp:nvSpPr>
        <dsp:cNvPr id="0" name=""/>
        <dsp:cNvSpPr/>
      </dsp:nvSpPr>
      <dsp:spPr>
        <a:xfrm>
          <a:off x="0" y="0"/>
          <a:ext cx="3672408" cy="863583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7030A0"/>
              </a:solidFill>
            </a:rPr>
            <a:t>Дымковская </a:t>
          </a:r>
          <a:br>
            <a:rPr lang="ru-RU" sz="2400" b="1" i="1" kern="1200" dirty="0" smtClean="0">
              <a:solidFill>
                <a:srgbClr val="7030A0"/>
              </a:solidFill>
            </a:rPr>
          </a:br>
          <a:r>
            <a:rPr lang="ru-RU" sz="2400" b="1" i="1" kern="1200" dirty="0" smtClean="0">
              <a:solidFill>
                <a:srgbClr val="7030A0"/>
              </a:solidFill>
            </a:rPr>
            <a:t>игрушка</a:t>
          </a:r>
          <a:endParaRPr lang="ru-RU" sz="2400" i="1" kern="1200" dirty="0">
            <a:solidFill>
              <a:srgbClr val="7030A0"/>
            </a:solidFill>
          </a:endParaRPr>
        </a:p>
      </dsp:txBody>
      <dsp:txXfrm>
        <a:off x="42157" y="42157"/>
        <a:ext cx="3588094" cy="77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377B-5FD8-498A-860F-7BBEC17B4CFB}">
      <dsp:nvSpPr>
        <dsp:cNvPr id="0" name=""/>
        <dsp:cNvSpPr/>
      </dsp:nvSpPr>
      <dsp:spPr>
        <a:xfrm>
          <a:off x="0" y="119492"/>
          <a:ext cx="3528392" cy="744603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7030A0"/>
              </a:solidFill>
            </a:rPr>
            <a:t>Каргопольская</a:t>
          </a:r>
          <a:r>
            <a:rPr lang="ru-RU" sz="2400" b="1" i="1" kern="1200" dirty="0" smtClean="0">
              <a:solidFill>
                <a:srgbClr val="7030A0"/>
              </a:solidFill>
            </a:rPr>
            <a:t> </a:t>
          </a:r>
          <a:br>
            <a:rPr lang="ru-RU" sz="2400" b="1" i="1" kern="1200" dirty="0" smtClean="0">
              <a:solidFill>
                <a:srgbClr val="7030A0"/>
              </a:solidFill>
            </a:rPr>
          </a:br>
          <a:r>
            <a:rPr lang="ru-RU" sz="2400" b="1" i="1" kern="1200" dirty="0" smtClean="0">
              <a:solidFill>
                <a:srgbClr val="7030A0"/>
              </a:solidFill>
            </a:rPr>
            <a:t>игрушка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36349" y="155841"/>
        <a:ext cx="3455694" cy="67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CF6-1E1F-4FA3-8B4E-8720984D5521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74C9-9EDE-43BC-B17A-CB17D23A8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2AD0E-55A8-423B-87D0-F7867E1048E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hyperlink" Target="https://ru.wikipedia.org/wiki/%D0%9F%D0%BE%D1%82%D0%B0%D0%BB%D1%8C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s://ru.wikipedia.org/wiki/%D0%9E%D1%80%D0%BD%D0%B0%D0%BC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hyperlink" Target="https://ru.wikipedia.org/wiki/%D0%A1%D1%83%D1%81%D0%B0%D0%BB%D1%8C%D0%BD%D0%BE%D0%B5_%D0%B7%D0%BE%D0%BB%D0%BE%D1%82%D0%BE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ru.wikipedia.org/wiki/%D0%92%D1%8F%D1%82%D1%81%D0%BA%D0%B0%D1%8F_%D0%B7%D0%B5%D0%BC%D0%BB%D1%8F" TargetMode="External"/><Relationship Id="rId7" Type="http://schemas.microsoft.com/office/2007/relationships/hdphoto" Target="../media/hdphoto13.wdp"/><Relationship Id="rId2" Type="http://schemas.openxmlformats.org/officeDocument/2006/relationships/hyperlink" Target="https://ru.wikipedia.org/wiki/%D0%9A%D0%B8%D1%80%D0%BE%D0%B2%D1%81%D0%BA%D0%B0%D1%8F_%D0%BE%D0%B1%D0%BB%D0%B0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A%D0%B0%D0%BD%D0%BE%D0%BD_(%D0%B8%D1%81%D0%BA%D1%83%D1%81%D1%81%D1%82%D0%B2%D0%BE)" TargetMode="External"/><Relationship Id="rId4" Type="http://schemas.openxmlformats.org/officeDocument/2006/relationships/hyperlink" Target="https://ru.wikipedia.org/wiki/%D0%9A%D0%B8%D1%80%D0%BE%D0%B2_(%D0%B3%D0%BE%D1%80%D0%BE%D0%B4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B%D0%BC%D0%BA%D0%BE%D0%B2%D0%BE_(%D0%9A%D0%B8%D1%80%D0%BE%D0%B2)" TargetMode="External"/><Relationship Id="rId7" Type="http://schemas.openxmlformats.org/officeDocument/2006/relationships/hyperlink" Target="https://ru.wikipedia.org/wiki/%D0%93%D0%BB%D0%B8%D0%BD%D0%B0" TargetMode="External"/><Relationship Id="rId2" Type="http://schemas.openxmlformats.org/officeDocument/2006/relationships/hyperlink" Target="https://ru.wikipedia.org/wiki/%D0%A5%D1%83%D0%B4%D0%BE%D0%B6%D0%B5%D1%81%D1%82%D0%B2%D0%B5%D0%BD%D0%BD%D1%8B%D0%B9_%D0%BF%D1%80%D0%BE%D0%BC%D1%8B%D1%81%D0%B5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2%D0%B8%D1%81%D1%82%D1%83%D0%BB%D1%8C%D0%BA%D0%B0" TargetMode="External"/><Relationship Id="rId5" Type="http://schemas.openxmlformats.org/officeDocument/2006/relationships/hyperlink" Target="https://ru.wikipedia.org/wiki/%D0%92%D1%8F%D1%82%D1%81%D0%BA%D0%B0%D1%8F_%D1%81%D0%B2%D0%B8%D1%81%D1%82%D1%83%D0%BD%D1%8C%D1%8F" TargetMode="External"/><Relationship Id="rId4" Type="http://schemas.openxmlformats.org/officeDocument/2006/relationships/hyperlink" Target="https://ru.wikipedia.org/wiki/%D0%9A%D0%B8%D1%80%D0%BE%D0%B2_(%D0%9A%D0%B8%D1%80%D0%BE%D0%B2%D1%81%D0%BA%D0%B0%D1%8F_%D0%BE%D0%B1%D0%BB%D0%B0%D1%81%D1%82%D1%8C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21.wdp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openxmlformats.org/officeDocument/2006/relationships/hyperlink" Target="https://ru.wikipedia.org/wiki/%D0%A0%D0%B5%D1%87%D0%BD%D0%BE%D0%B9_%D0%BF%D0%B5%D1%81%D0%BE%D0%B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8%D0%BD%D0%B0" TargetMode="Externa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2%D0%B0%D1%81" TargetMode="External"/><Relationship Id="rId7" Type="http://schemas.openxmlformats.org/officeDocument/2006/relationships/hyperlink" Target="https://ru.wikipedia.org/wiki/%D0%A1%D1%83%D1%81%D0%B0%D0%BB%D1%8C%D0%BD%D0%BE%D0%B5_%D0%B7%D0%BE%D0%BB%D0%BE%D1%82%D0%BE" TargetMode="External"/><Relationship Id="rId2" Type="http://schemas.openxmlformats.org/officeDocument/2006/relationships/hyperlink" Target="https://ru.wikipedia.org/wiki/%D0%9C%D0%B5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1%82%D0%B0%D0%BB%D1%8C" TargetMode="External"/><Relationship Id="rId5" Type="http://schemas.openxmlformats.org/officeDocument/2006/relationships/hyperlink" Target="https://ru.wikipedia.org/wiki/%D0%9E%D1%80%D0%BD%D0%B0%D0%BC%D0%B5%D0%BD%D1%82" TargetMode="External"/><Relationship Id="rId4" Type="http://schemas.openxmlformats.org/officeDocument/2006/relationships/hyperlink" Target="https://ru.wikipedia.org/wiki/%D0%9A%D0%BE%D0%BB%D0%BE%D0%BD%D0%BE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jpe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38092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ДЫМКОВСКАЯ    ИГРУШКА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1026" name="Picture 2" descr="C:\Users\МБДОУ\Downloads\Dymkovo_toys_01_(VMDPNI)_by_shak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82" y="3360677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\Downloads\Dymkovo_toy(Russia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96783" l="94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7246" y="1516407"/>
            <a:ext cx="1986754" cy="3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БДОУ\Downloads\Dymkovo_Porteuse_Ea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" b="97676" l="9994" r="91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193742"/>
            <a:ext cx="2157288" cy="41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07504" y="116632"/>
            <a:ext cx="8784976" cy="27408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Используется широкая гамма цветов, в которой много красного, жёлтого, синего, зелёного, алого, что придаёт дымковской игрушке особую яркость и нарядность. Строго геометрический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2" tooltip="Орнамент"/>
              </a:rPr>
              <a:t>орнамент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строится по разнообразным композиционным схемам: клетки, полоски, круги, точки наносятся в различных сочетаниях, зигзаги и полоски разной толщины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. Завершают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украшение игрушки-ромбики из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3" tooltip="Поталь"/>
              </a:rPr>
              <a:t>потали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или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4" tooltip="Сусальное золото"/>
              </a:rPr>
              <a:t>сусального золота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наклеенные поверх узора. </a:t>
            </a:r>
          </a:p>
        </p:txBody>
      </p:sp>
      <p:pic>
        <p:nvPicPr>
          <p:cNvPr id="5" name="Picture 11" descr="сканирование00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773" y="3429000"/>
            <a:ext cx="1634010" cy="17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канирование00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236" y="3150078"/>
            <a:ext cx="1645643" cy="16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426" y="2857495"/>
            <a:ext cx="1283034" cy="176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сканирование001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40400">
            <a:off x="5080847" y="2538823"/>
            <a:ext cx="187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канирование001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278038"/>
            <a:ext cx="1473198" cy="14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сканирование001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923" y="5278038"/>
            <a:ext cx="2441075" cy="14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сканирование001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620" y="5278038"/>
            <a:ext cx="1558840" cy="15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сканирование0017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75542">
            <a:off x="7218413" y="4947166"/>
            <a:ext cx="1134134" cy="22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сканирование0027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252" y="3150078"/>
            <a:ext cx="1490228" cy="16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Дымковская игрушка стала одним из символов 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hlinkClick r:id="rId2" tooltip="Кировская область"/>
              </a:rPr>
              <a:t>Кировской области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, подчеркивающим самобытность 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hlinkClick r:id="rId3" tooltip="Вятская земля"/>
              </a:rPr>
              <a:t>Вятского края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, его древнюю историю.</a:t>
            </a:r>
          </a:p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Благодаря своей пластике, простоте узоров, яркости палитры дымковская игрушка широко изучается и используется в детском творчестве, воплощаясь в виде рисунков, изделий из глины и других материалов. Наряды дымковских «барынь» нашли отражение в коллекциях современных модельеров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одежды.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94" l="1550" r="89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315" y="3573016"/>
            <a:ext cx="211987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дымковская игрушка (нянька)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902761" y="3788673"/>
            <a:ext cx="1783778" cy="28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1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067" l="7484" r="96674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445453" y="3598313"/>
            <a:ext cx="1693689" cy="326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3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04665"/>
            <a:ext cx="4083022" cy="60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commons/thumb/f/fa/%D0%A1%D0%BA%D1%83%D0%BB%D1%8C%D0%BF%D1%82%D1%83%D1%80%D0%B0_%D0%A1%D0%B5%D0%BC%D1%8C%D1%8F_%D0%B2_%D0%B3%D0%BE%D1%80%D0%BE%D0%B4%D0%B5_%D0%9A%D0%B8%D1%80%D0%BE%D0%B2.jpg/200px-%D0%A1%D0%BA%D1%83%D0%BB%D1%8C%D0%BF%D1%82%D1%83%D1%80%D0%B0_%D0%A1%D0%B5%D0%BC%D1%8C%D1%8F_%D0%B2_%D0%B3%D0%BE%D1%80%D0%BE%D0%B4%D0%B5_%D0%9A%D0%B8%D1%80%D0%BE%D0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847561"/>
            <a:ext cx="4104456" cy="29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В 2010 году в центре города 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  <a:hlinkClick r:id="rId4" tooltip="Киров (город)"/>
              </a:rPr>
              <a:t>Кирова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 установлена скульптурная группа «Семья», выполненная по 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  <a:hlinkClick r:id="rId5" tooltip="Канон (искусство)"/>
              </a:rPr>
              <a:t>канонам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дымковской 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игрушки и представляющая собой группу из барыни с младенцем, мужичка с гармошкой, ребёнка со свистулькой, кошки и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собаки.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5745638"/>
              </p:ext>
            </p:extLst>
          </p:nvPr>
        </p:nvGraphicFramePr>
        <p:xfrm>
          <a:off x="755576" y="1340768"/>
          <a:ext cx="367240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55525733"/>
              </p:ext>
            </p:extLst>
          </p:nvPr>
        </p:nvGraphicFramePr>
        <p:xfrm>
          <a:off x="5076056" y="1196752"/>
          <a:ext cx="352839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slj.ru/photo/photo.php?file=/2009/0819ken/_res/res_046.JPG"/>
          <p:cNvPicPr>
            <a:picLocks noChangeAspect="1" noChangeArrowheads="1"/>
          </p:cNvPicPr>
          <p:nvPr/>
        </p:nvPicPr>
        <p:blipFill rotWithShape="1">
          <a:blip r:embed="rId12" cstate="email"/>
          <a:srcRect/>
          <a:stretch/>
        </p:blipFill>
        <p:spPr bwMode="auto">
          <a:xfrm>
            <a:off x="5508104" y="2285701"/>
            <a:ext cx="2952327" cy="4328648"/>
          </a:xfrm>
          <a:prstGeom prst="rect">
            <a:avLst/>
          </a:prstGeom>
          <a:noFill/>
        </p:spPr>
      </p:pic>
      <p:pic>
        <p:nvPicPr>
          <p:cNvPr id="2052" name="Picture 4" descr="http://bobrolet.ru/wp-content/gallery/dymkovskaya/dymkovskaya-toy09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500" l="250" r="100000">
                        <a14:foregroundMark x1="38750" y1="24000" x2="38750" y2="31833"/>
                        <a14:foregroundMark x1="38250" y1="28167" x2="45000" y2="29000"/>
                        <a14:foregroundMark x1="43000" y1="35333" x2="43000" y2="35333"/>
                        <a14:foregroundMark x1="45000" y1="35333" x2="45000" y2="35333"/>
                        <a14:foregroundMark x1="52000" y1="28500" x2="52000" y2="28500"/>
                        <a14:foregroundMark x1="58250" y1="26000" x2="58250" y2="26000"/>
                        <a14:foregroundMark x1="61500" y1="24667" x2="62750" y2="24500"/>
                        <a14:foregroundMark x1="66750" y1="23667" x2="66750" y2="23667"/>
                        <a14:foregroundMark x1="51000" y1="26333" x2="51000" y2="26333"/>
                        <a14:foregroundMark x1="49000" y1="25500" x2="49000" y2="25500"/>
                        <a14:foregroundMark x1="46250" y1="24167" x2="46250" y2="24167"/>
                        <a14:foregroundMark x1="40250" y1="24000" x2="40250" y2="24000"/>
                        <a14:foregroundMark x1="38750" y1="22667" x2="38750" y2="22667"/>
                        <a14:foregroundMark x1="36750" y1="21333" x2="36750" y2="21333"/>
                        <a14:foregroundMark x1="35750" y1="20667" x2="35750" y2="20667"/>
                        <a14:foregroundMark x1="31500" y1="19500" x2="31500" y2="19500"/>
                        <a14:foregroundMark x1="26250" y1="19167" x2="26250" y2="19167"/>
                        <a14:foregroundMark x1="23000" y1="20000" x2="23000" y2="20000"/>
                        <a14:foregroundMark x1="19500" y1="22667" x2="18500" y2="23667"/>
                        <a14:foregroundMark x1="18250" y1="25167" x2="18250" y2="25167"/>
                        <a14:foregroundMark x1="19500" y1="29667" x2="19500" y2="29667"/>
                        <a14:foregroundMark x1="19500" y1="34000" x2="19500" y2="34000"/>
                        <a14:foregroundMark x1="18500" y1="36833" x2="18500" y2="36833"/>
                        <a14:foregroundMark x1="16500" y1="38000" x2="16500" y2="38000"/>
                        <a14:foregroundMark x1="14500" y1="38000" x2="13000" y2="38000"/>
                        <a14:foregroundMark x1="9000" y1="38000" x2="9000" y2="38000"/>
                        <a14:foregroundMark x1="70750" y1="23333" x2="70750" y2="23333"/>
                        <a14:foregroundMark x1="74250" y1="22333" x2="77500" y2="22333"/>
                        <a14:foregroundMark x1="80750" y1="21833" x2="82250" y2="22000"/>
                        <a14:foregroundMark x1="85500" y1="22667" x2="85500" y2="22667"/>
                        <a14:foregroundMark x1="88000" y1="24667" x2="88750" y2="25500"/>
                        <a14:foregroundMark x1="92000" y1="28167" x2="93250" y2="28500"/>
                        <a14:foregroundMark x1="97250" y1="34167" x2="97250" y2="34167"/>
                        <a14:foregroundMark x1="94250" y1="40833" x2="94250" y2="40833"/>
                        <a14:foregroundMark x1="88250" y1="42667" x2="88250" y2="42667"/>
                        <a14:foregroundMark x1="80750" y1="43833" x2="80750" y2="43833"/>
                        <a14:foregroundMark x1="87250" y1="50833" x2="87250" y2="50833"/>
                        <a14:foregroundMark x1="84250" y1="57167" x2="84250" y2="57167"/>
                        <a14:foregroundMark x1="75500" y1="55667" x2="75500" y2="55667"/>
                        <a14:foregroundMark x1="73250" y1="54333" x2="73250" y2="54333"/>
                        <a14:foregroundMark x1="78750" y1="61500" x2="78750" y2="61500"/>
                        <a14:foregroundMark x1="82750" y1="67000" x2="82750" y2="67000"/>
                        <a14:foregroundMark x1="83500" y1="71833" x2="83500" y2="71833"/>
                        <a14:foregroundMark x1="86250" y1="77333" x2="86250" y2="77333"/>
                        <a14:foregroundMark x1="8250" y1="72000" x2="8250" y2="72000"/>
                        <a14:foregroundMark x1="8500" y1="77167" x2="8500" y2="77833"/>
                        <a14:foregroundMark x1="10250" y1="81000" x2="10250" y2="81000"/>
                        <a14:foregroundMark x1="10250" y1="84833" x2="10250" y2="84833"/>
                        <a14:foregroundMark x1="10500" y1="88500" x2="10500" y2="89333"/>
                        <a14:foregroundMark x1="12250" y1="95000" x2="12250" y2="95000"/>
                        <a14:foregroundMark x1="9750" y1="93833" x2="9750" y2="93833"/>
                        <a14:foregroundMark x1="21750" y1="94500" x2="21750" y2="94500"/>
                        <a14:foregroundMark x1="28250" y1="91167" x2="28250" y2="91167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469662" y="2335296"/>
            <a:ext cx="3387464" cy="42790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Наглядное отличие Дымковской игрушки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26746"/>
            <a:ext cx="1868650" cy="23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0379" y="3536912"/>
            <a:ext cx="2422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2904" y="1423748"/>
            <a:ext cx="23733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495143"/>
            <a:ext cx="2387674" cy="32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332656"/>
            <a:ext cx="7056784" cy="584775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Поэтапное выполнение росписи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192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канирование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260350"/>
            <a:ext cx="1827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60350"/>
            <a:ext cx="1958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068638"/>
            <a:ext cx="21129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сканирование0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3284538"/>
            <a:ext cx="212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сканирование00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3357563"/>
            <a:ext cx="22463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14" y="186615"/>
            <a:ext cx="2717593" cy="377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980728"/>
            <a:ext cx="298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708920"/>
            <a:ext cx="28209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063" y="404813"/>
            <a:ext cx="186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04813"/>
            <a:ext cx="2097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2643188"/>
            <a:ext cx="20875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5000" y="2565400"/>
            <a:ext cx="2159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535892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b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изготовления дымковской игрушки из подручных материалов, в условиях ДОУ.</a:t>
            </a:r>
            <a:endParaRPr lang="ru-RU" sz="6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3456384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</a:t>
            </a:r>
            <a:r>
              <a:rPr lang="ru-RU" sz="25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Дымковская </a:t>
            </a:r>
            <a:r>
              <a:rPr lang="ru-RU" sz="2500" i="1" u="sng" dirty="0">
                <a:solidFill>
                  <a:schemeClr val="accent1">
                    <a:lumMod val="75000"/>
                  </a:schemeClr>
                </a:solidFill>
                <a:effectLst/>
              </a:rPr>
              <a:t>игрушка (из пластиковой бутылки</a:t>
            </a:r>
            <a:r>
              <a:rPr lang="ru-RU" sz="25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r>
              <a:rPr lang="ru-RU" sz="2000" u="sng" dirty="0" smtClean="0">
                <a:effectLst/>
              </a:rPr>
              <a:t/>
            </a:r>
            <a:br>
              <a:rPr lang="ru-RU" sz="2000" u="sng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                                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Необходимые материалы: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-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пластиковая бутылка; 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обычный детский пластилин;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краски;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кисточка;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мука;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острые ножницы.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клей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                          </a:t>
            </a:r>
            <a:endParaRPr lang="ru-RU" sz="3600" dirty="0"/>
          </a:p>
        </p:txBody>
      </p:sp>
      <p:pic>
        <p:nvPicPr>
          <p:cNvPr id="1026" name="Picture 2" descr="C:\Users\МБДОУ\Desktop\дымковская игрушка\20190118_223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2924944"/>
            <a:ext cx="4049485" cy="37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487" y="407707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400" b="1" i="1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       </a:t>
            </a:r>
            <a:r>
              <a:rPr lang="ru-RU" sz="2400" b="1" i="1" u="sng" dirty="0" smtClean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Изготовление</a:t>
            </a:r>
            <a:r>
              <a:rPr lang="ru-RU" sz="2400" b="1" i="1" u="sng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: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r>
              <a:rPr lang="ru-RU" sz="2400" b="1" u="sng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1 этап.  </a:t>
            </a:r>
            <a:r>
              <a:rPr lang="ru-RU" sz="2400" b="1" i="1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При помощи острых ножниц отрезать горловину у пластиковой бутылки.</a:t>
            </a:r>
            <a:endParaRPr lang="ru-RU" sz="4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217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35955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Ды́мковская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игру́шка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один из русских народных глиняных </a:t>
            </a:r>
            <a:r>
              <a:rPr lang="ru-RU" sz="30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Художественный промысел"/>
              </a:rPr>
              <a:t>художественных промыслов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Возник в заречной слободе 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Дымково (Киров)"/>
              </a:rPr>
              <a:t>Дымково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близ города Вятки (ныне на территории города 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Киров (Кировская область)"/>
              </a:rPr>
              <a:t>Кирова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428998"/>
            <a:ext cx="82809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игрушки связывают с весенним праздником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Вятская свистунья"/>
              </a:rPr>
              <a:t>Свистунья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 которому женское население слободы Дымково лепило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Свистулька"/>
              </a:rPr>
              <a:t>свистульки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из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Глина"/>
              </a:rPr>
              <a:t>глины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виде коней, баранов, козлов, уток и других животных; их красили в разные яркие цвета. Позднее, когда праздник потерял своё значение, промысел не только сохранился, но и получил дальнейшее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766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Обклеить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получившуюся заготовку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Постараться сделать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ровный и аккуратный слой без разводов 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неровностей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БДОУ\Desktop\дымковская игрушка\20190118_224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2132856"/>
            <a:ext cx="5472608" cy="43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2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60648"/>
            <a:ext cx="8721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3 этап.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Затем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скатать небольшой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пластилиновый шарик, который будет выполнять роль головы 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игрушке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Далее всё, на что способна ваша фантазия: сделайте кокошник или венок,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заплетите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косу, украсьте бусами 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т. п. Не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забудьте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про руки, а так же всевозможные дополнительные элементы: корзинка, сумочка, ведро, ребенок,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самовар, цветы 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т. п.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Украшаем фартук и юбку оборкой, стараясь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не помять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деталь.</a:t>
            </a:r>
            <a:endParaRPr lang="ru-RU" sz="2000" dirty="0"/>
          </a:p>
        </p:txBody>
      </p:sp>
      <p:pic>
        <p:nvPicPr>
          <p:cNvPr id="3074" name="Picture 2" descr="C:\Users\МБДОУ\Desktop\дымковская игрушка\20190119_2242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81" y="2490874"/>
            <a:ext cx="2163895" cy="42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БДОУ\Desktop\дымковская игрушка\20190119_2243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734" y="2539082"/>
            <a:ext cx="2255922" cy="42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БДОУ\Desktop\дымковская игрушка\20190119_2245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552" y="2539081"/>
            <a:ext cx="2117568" cy="42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пластилиновую форму необходимо тщательно промазать  сухой мукой, это необходимо для того, чтобы краска (к примеру, гуашь) хорошо ложилась и не сбивалась в капли. Лишнюю муку с поделки 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стряхнуть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88642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Покрасьте всю фигурку в единый белый цвет. Дождитесь, пока белый слой просохнет, и приступайте к творческому процессу разрисовывания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4098" name="Picture 2" descr="C:\Users\МБДОУ\Desktop\дымковская игрушка\20190120_0055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328975"/>
            <a:ext cx="3600400" cy="4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БДОУ\Desktop\дымковская игрушка\20190120_1607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265155"/>
            <a:ext cx="3888432" cy="45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3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БДОУ\Desktop\дымковская игрушка\20190212_2244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7396" l="4039" r="95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223861"/>
            <a:ext cx="2235879" cy="46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БДОУ\Desktop\дымковская игрушка\20190212_2246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4" b="100000" l="12682" r="84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1880212"/>
            <a:ext cx="1943695" cy="48425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БДОУ\Desktop\дымковская игрушка\20190212_2246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233" b="67341" l="35989" r="7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9012" y="2125869"/>
            <a:ext cx="2313487" cy="47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301109"/>
            <a:ext cx="806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этап.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приступать к покраске и разукрашиванию.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566" y="1236018"/>
            <a:ext cx="738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Результат. </a:t>
            </a:r>
          </a:p>
          <a:p>
            <a:pPr lvl="0" algn="ctr"/>
            <a:r>
              <a:rPr lang="ru-RU" sz="2400" b="1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Вот такая дымковская барышня получилась у меня.</a:t>
            </a:r>
            <a:endParaRPr lang="ru-RU" sz="2400" b="1" i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43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967"/>
            <a:ext cx="8964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  <p:pic>
        <p:nvPicPr>
          <p:cNvPr id="6146" name="Picture 2" descr="http://nhpko.ru/public/storage/images/katalog/dimkovskaya_igrushka/ba6d9909c583e530e9a0b18d61c93f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52" l="2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950" y="2359721"/>
            <a:ext cx="4982455" cy="44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8088" y="5445224"/>
            <a:ext cx="2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Выполнила: </a:t>
            </a:r>
            <a:r>
              <a:rPr lang="ru-RU" sz="2800" b="1" dirty="0" err="1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Ахтямова</a:t>
            </a:r>
            <a:r>
              <a:rPr lang="ru-RU" sz="2800" b="1" dirty="0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О.В.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riffid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3000372"/>
            <a:ext cx="53234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вир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14356"/>
            <a:ext cx="244827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1663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Дымковская игрушка — изделие ручной работы. Каждая игрушка — создание одного мастера. Изготовление игрушки от лепки и до росписи — процесс творческий, никогда не повторяющийся. Нет и не может быть двух абсолютно одинаковых изделий.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852936"/>
            <a:ext cx="3888432" cy="47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70080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Дымковская игрушка – это декоративная глиняная скульптура 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высотой до 25 сантиметров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 descr="Дымково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" b="99393" l="219" r="9912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2411785"/>
            <a:ext cx="3742136" cy="39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усел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203848" y="2606260"/>
            <a:ext cx="5845014" cy="423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лен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6667" l="10667" r="90667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4032583" y="192555"/>
            <a:ext cx="3033486" cy="34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10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107505" y="5882"/>
            <a:ext cx="3134530" cy="385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7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14" r="59438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51520" y="188641"/>
            <a:ext cx="2854189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2296" y="188641"/>
            <a:ext cx="29325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149080"/>
            <a:ext cx="84604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Для производства дымковской игрушки используется местная ярко-красная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hlinkClick r:id="rId6" tooltip="Глина"/>
              </a:rPr>
              <a:t>глина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, тщательно перемешанная с мелким коричневым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hlinkClick r:id="rId7" tooltip="Речной песок"/>
              </a:rPr>
              <a:t>речным песком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. Фигурки лепят по частям, отдельные детали собирают и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</a:rPr>
              <a:t>долепливают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, используя жидкую красную глину как связующий материал. Следы лепки заглаживают для придания изделию ровной поверхности.</a:t>
            </a:r>
          </a:p>
        </p:txBody>
      </p:sp>
      <p:pic>
        <p:nvPicPr>
          <p:cNvPr id="7" name="Picture 4" descr="д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105710" y="513117"/>
            <a:ext cx="261841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После полной просушки в течение от двух до пятидесяти дней и обжига при температуре 700—900 °C игрушки покрывают темперными белилами в два-три слоя (прежде побелку осуществляли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2" tooltip="Мел"/>
              </a:rPr>
              <a:t>мелом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разведённым на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молоке и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росписи).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емперные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краски, замешаны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на яйце с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3" tooltip="Квас"/>
              </a:rPr>
              <a:t>квасом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вместо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кистей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используют палочки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и перья. Расписанную игрушку вновь покрывали взбитым яйцом, что придавало блеск и яркость.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Сегодня применяются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анилиновые </a:t>
            </a:r>
            <a:r>
              <a:rPr lang="ru-RU" sz="2100" b="1" i="1" dirty="0" err="1" smtClean="0">
                <a:solidFill>
                  <a:schemeClr val="accent1">
                    <a:lumMod val="75000"/>
                  </a:schemeClr>
                </a:solidFill>
              </a:rPr>
              <a:t>красители,мягкие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4" tooltip="Колонок"/>
              </a:rPr>
              <a:t>колонковые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кисти. Используется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гамма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цветов, в которой много красного, жёлтого, синего, зелёного, алого, что придаёт дымковской игрушке особую яркость и нарядность. Г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еометрический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5" tooltip="Орнамент"/>
              </a:rPr>
              <a:t>орнамент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строится по разнообразным композиционным схемам: клетки, полоски, круги, точки наносятся в различных сочетаниях. Завершают украшение игрушки-ромбики из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6" tooltip="Поталь"/>
              </a:rPr>
              <a:t>потали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или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7" tooltip="Сусальное золото"/>
              </a:rPr>
              <a:t>сусального золота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наклеенные поверх узора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0450" y="61850"/>
            <a:ext cx="5114038" cy="36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д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57158" y="82945"/>
            <a:ext cx="2918698" cy="34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индюк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724128" y="3510492"/>
            <a:ext cx="2736304" cy="32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Упряжка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264723" y="3670560"/>
            <a:ext cx="4850093" cy="31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792110" cy="15841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400" i="1" dirty="0" smtClean="0">
                <a:solidFill>
                  <a:schemeClr val="accent1">
                    <a:lumMod val="75000"/>
                  </a:schemeClr>
                </a:solidFill>
              </a:rPr>
              <a:t>Наиболее распространённые сюжеты дымковской игрушки: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0" dirty="0" smtClean="0"/>
              <a:t> 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2843808" cy="608527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Барыни.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Кормилицы(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няньки с детьми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Кавалеры.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Мужики.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Горожанки.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Купчихи.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Офицеры.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Скоморохи.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(бараны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золотыми рогами, олени)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(индюшки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петухи)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Водоноски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Молодые Люди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стя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2317483"/>
            <a:ext cx="5936126" cy="42621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4536995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327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Дымковская игрушка – это декоративная глиняная скульптура  высотой до 25 сантиметров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распространённые сюжеты дымковской игрушки: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 изготовления дымковской игрушки из подручных материалов, в условиях ДОУ.</vt:lpstr>
      <vt:lpstr>    Дымковская игрушка (из пластиковой бутылки)                                     Необходимые материалы: - пластиковая бутылка;  - обычный детский пластилин; - краски; - кисточка; - мука; - острые ножницы. - клей                                 </vt:lpstr>
      <vt:lpstr>2 этап. Обклеить получившуюся заготовку пластилином. Постараться сделать ровный и аккуратный слой без разводов и неровностей.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Ольга </cp:lastModifiedBy>
  <cp:revision>50</cp:revision>
  <dcterms:created xsi:type="dcterms:W3CDTF">2011-11-13T06:53:53Z</dcterms:created>
  <dcterms:modified xsi:type="dcterms:W3CDTF">2020-02-19T01:37:12Z</dcterms:modified>
</cp:coreProperties>
</file>