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300" r:id="rId3"/>
    <p:sldId id="308" r:id="rId4"/>
    <p:sldId id="309" r:id="rId5"/>
    <p:sldId id="257" r:id="rId6"/>
    <p:sldId id="258" r:id="rId7"/>
    <p:sldId id="271" r:id="rId8"/>
    <p:sldId id="268" r:id="rId9"/>
    <p:sldId id="310" r:id="rId10"/>
    <p:sldId id="311" r:id="rId11"/>
    <p:sldId id="312" r:id="rId12"/>
    <p:sldId id="313" r:id="rId13"/>
    <p:sldId id="269" r:id="rId14"/>
    <p:sldId id="270" r:id="rId15"/>
    <p:sldId id="301" r:id="rId16"/>
    <p:sldId id="314" r:id="rId17"/>
    <p:sldId id="293" r:id="rId18"/>
    <p:sldId id="31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26" autoAdjust="0"/>
  </p:normalViewPr>
  <p:slideViewPr>
    <p:cSldViewPr>
      <p:cViewPr>
        <p:scale>
          <a:sx n="51" d="100"/>
          <a:sy n="51" d="100"/>
        </p:scale>
        <p:origin x="-199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1F2A4-F4AB-4B3D-B163-9687BF7D2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6EBA-F010-4750-8D83-21D937A24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B120A-597D-427A-9119-BF43172A9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DE-1B04-47F5-8F54-10AC923BD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D5870-ADDA-4ACA-BA9A-B469C7804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75995-7537-4E5A-91B3-19B5F1693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E353A-03DC-4F8E-8FB9-7397E92EF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4908-DDF4-4655-83AC-2F62DEECE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2FABD-B855-43B3-BAC7-98D7DADCB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2B4E-7293-488A-A186-F15FDADFD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03F77-8F5C-4AE1-848B-6D21C4080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4276C-93F8-456E-BCBA-0E783FF5D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AADA3AA-DAF7-42A5-B149-19553D77B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52" r:id="rId2"/>
    <p:sldLayoutId id="214748406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63" r:id="rId9"/>
    <p:sldLayoutId id="2147484058" r:id="rId10"/>
    <p:sldLayoutId id="2147484059" r:id="rId11"/>
    <p:sldLayoutId id="2147484060" r:id="rId12"/>
  </p:sldLayoutIdLst>
  <p:transition spd="slow" advClick="0" advTm="10000"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333375"/>
            <a:ext cx="8101042" cy="12382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Всероссийская акция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1" y="1571612"/>
            <a:ext cx="8643999" cy="5000660"/>
          </a:xfrm>
        </p:spPr>
        <p:txBody>
          <a:bodyPr/>
          <a:lstStyle/>
          <a:p>
            <a:pPr marR="0" algn="l" eaLnBrk="1" hangingPunct="1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Спорт - альтернатива пагубным привычкам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R="0" algn="ctr" eaLnBrk="1" hangingPunct="1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dirty="0" smtClean="0"/>
              <a:t>Номинация  </a:t>
            </a:r>
          </a:p>
          <a:p>
            <a:pPr marR="0" algn="l" eaLnBrk="1" hangingPunct="1"/>
            <a:r>
              <a:rPr lang="ru-RU" sz="4000" b="1" dirty="0" smtClean="0">
                <a:latin typeface="Monotype Corsiva" pitchFamily="66" charset="0"/>
              </a:rPr>
              <a:t>               «Исследовательская работа»</a:t>
            </a:r>
          </a:p>
          <a:p>
            <a:pPr marR="0" algn="ctr" eaLnBrk="1" hangingPunct="1"/>
            <a:r>
              <a:rPr lang="ru-RU" sz="2800" b="1" dirty="0" smtClean="0"/>
              <a:t>Красноярский край</a:t>
            </a:r>
          </a:p>
          <a:p>
            <a:pPr marR="0" algn="ctr" eaLnBrk="1" hangingPunct="1"/>
            <a:r>
              <a:rPr lang="ru-RU" sz="2800" b="1" dirty="0" err="1" smtClean="0"/>
              <a:t>Канский</a:t>
            </a:r>
            <a:r>
              <a:rPr lang="ru-RU" sz="2800" b="1" dirty="0" smtClean="0"/>
              <a:t> район</a:t>
            </a:r>
          </a:p>
          <a:p>
            <a:pPr marR="0" algn="ctr" eaLnBrk="1" hangingPunct="1"/>
            <a:r>
              <a:rPr lang="ru-RU" sz="2800" b="1" dirty="0" smtClean="0"/>
              <a:t>МБДОУ «</a:t>
            </a:r>
            <a:r>
              <a:rPr lang="ru-RU" sz="2800" b="1" dirty="0" err="1" smtClean="0"/>
              <a:t>Таеженский</a:t>
            </a:r>
            <a:r>
              <a:rPr lang="ru-RU" sz="2800" b="1" dirty="0" smtClean="0"/>
              <a:t> детский сад»</a:t>
            </a:r>
          </a:p>
          <a:p>
            <a:pPr marR="0" algn="ctr" eaLnBrk="1" hangingPunct="1"/>
            <a:r>
              <a:rPr lang="ru-RU" sz="2800" b="1" dirty="0" smtClean="0"/>
              <a:t>с. Таежное, ул. Ленина, 41. </a:t>
            </a:r>
            <a:r>
              <a:rPr lang="ru-RU" sz="2800" dirty="0" smtClean="0"/>
              <a:t>Тел. 7-39161-73827</a:t>
            </a:r>
            <a:endParaRPr lang="ru-RU" sz="2800" b="1" dirty="0" smtClean="0"/>
          </a:p>
          <a:p>
            <a:pPr marR="0" algn="ctr" eaLnBrk="1" hangingPunct="1"/>
            <a:r>
              <a:rPr lang="ru-RU" sz="2800" b="1" dirty="0" smtClean="0"/>
              <a:t>2017 г</a:t>
            </a:r>
            <a:endParaRPr lang="ru-RU" sz="4000" dirty="0" smtClean="0"/>
          </a:p>
        </p:txBody>
      </p:sp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/>
          <a:lstStyle/>
          <a:p>
            <a:pPr algn="ctr"/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Анализ проведения утренней гимнастики в ДОУ.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86412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 В ходе наблюдений было выявлено, что 4 (26%) малышей с большим удовольствием собираются на утреннюю гимнастику, 5(33%) не хотят , со средним уровнем 6 (40%) . 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 Ориентируясь на принцип  игры, мы разработали серию комплексов утренней гимнастики, развлечений для детей, которые можно использовать в любой отрезок дня. Для создания у детей интереса к утренней гимнастике и желание ею заниматься, необходима определённая система обогащения обычных комплексов ОРУ игровыми моментами. Включение в режим дня новых форм физического воспитания, с использованием игровых моментов.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5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0000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785794"/>
            <a:ext cx="8572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Чаще использовали выполнение утренней гимнастики под музыку, включали в утреннюю гимнастику забавные моменты (кто-то в гости пришел, дети превращаются в различных сказочных героев и. т.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 а также развлечение спортивного характера для детей</a:t>
            </a:r>
            <a:endParaRPr lang="ru-RU" sz="2800" dirty="0"/>
          </a:p>
        </p:txBody>
      </p:sp>
      <p:pic>
        <p:nvPicPr>
          <p:cNvPr id="50178" name="Picture 2" descr="https://im3-tub-ru.yandex.net/i?id=4059d34f8549583c1b5fd15f0bd2dcb0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3429000"/>
            <a:ext cx="4071966" cy="30166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72560" cy="6000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  Мы составили рекомендуемый комплекс утренней гимнастики и игр «Великаны» для детей 2-3 лет, который можно использовать не только в ДОУ, но и в домашних условиях. Утренняя гимнастика не только укрепляет иммунитет и повышает сопротивляемость организма к болезням. Она помогает ребёнку быстрее избавиться от утренней сонливости, обеспечивает прилив энергии и бодрости. А если еще и под музыку, то служит залогом хорошего настроения у детей на целый день. Кроме этого она способствует дисциплинированности и организованности, а также укрепляет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опорно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- двигательный аппарат маленького человечка. Поэтому в нашем детском саду утреннюю гимнастику делаем каждый день.</a:t>
            </a:r>
            <a:endParaRPr lang="ru-RU" sz="27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0000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785794"/>
            <a:ext cx="8229600" cy="866762"/>
          </a:xfrm>
        </p:spPr>
        <p:txBody>
          <a:bodyPr/>
          <a:lstStyle/>
          <a:p>
            <a:pPr algn="ctr" eaLnBrk="1" hangingPunct="1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Анкетирование родителей и её анализ.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785926"/>
            <a:ext cx="6500858" cy="4714908"/>
          </a:xfrm>
        </p:spPr>
        <p:txBody>
          <a:bodyPr/>
          <a:lstStyle/>
          <a:p>
            <a:pPr marL="0"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В январе 2017г. было проведено анкетирование на тему: «Физическая культура в вашей семье» В анкете приняли участие 15 родителей (по желанию).</a:t>
            </a: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Мы выяснили, что лишь 3(20%) от всех опрошенных родителей выполняют утреннюю гимнастику дома сами и привлекают к ней своих детей. У большинства родителей нет условий для создания уголка здоровья, организации полноценного физического воспитания в домашних условиях 8(53%). </a:t>
            </a: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1269" name="Picture 5" descr="http://static7.depositphotos.com/1007954/758/v/450/depositphotos_7587945-Sport-kid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14" y="4071942"/>
            <a:ext cx="2428886" cy="242888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428604"/>
            <a:ext cx="8715436" cy="5895997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Только у 6(36%) детей опрошенных родителей имеются материалы для организации физкультурного досуга детей. </a:t>
            </a:r>
          </a:p>
          <a:p>
            <a:pPr marL="0" eaLnBrk="1" hangingPunct="1"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Можно сделать вывод – необходимо усилить работу с родителями по некоторым вопросам физкультурно-оздоровительной работы: </a:t>
            </a:r>
          </a:p>
          <a:p>
            <a:pPr marL="0" eaLnBrk="1" hangingPunct="1"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закаливание;</a:t>
            </a:r>
          </a:p>
          <a:p>
            <a:pPr marL="0" eaLnBrk="1" hangingPunct="1"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использование разнообразных форм проведения активного отдыха вместе с детьми;</a:t>
            </a:r>
          </a:p>
          <a:p>
            <a:pPr marL="0" eaLnBrk="1" hangingPunct="1"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проведение утренней гимнастики  вместе с детьми</a:t>
            </a:r>
          </a:p>
          <a:p>
            <a:pPr marL="0" eaLnBrk="1" hangingPunct="1"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С учётом результатов сформулированы и предложены родителям рекомендации по выявлению влияния двигательных навыков на физическое здоровье ребёнка.</a:t>
            </a:r>
          </a:p>
        </p:txBody>
      </p:sp>
    </p:spTree>
  </p:cSld>
  <p:clrMapOvr>
    <a:masterClrMapping/>
  </p:clrMapOvr>
  <p:transition spd="slow" advClick="0" advTm="12000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82633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Наши результаты</a:t>
            </a:r>
          </a:p>
        </p:txBody>
      </p:sp>
      <p:sp>
        <p:nvSpPr>
          <p:cNvPr id="18440" name="AutoShape 8" descr="https://lim-english.com/uploads/images/all/Sharon%2C%2520Jon%2C%2520Lou%2520and%2520Dan(1).jpg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3" name="Picture 11" descr="J:\акция спорт на сайт презент\DSC0764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142984"/>
            <a:ext cx="3000396" cy="2509422"/>
          </a:xfrm>
          <a:prstGeom prst="round2DiagRect">
            <a:avLst/>
          </a:prstGeom>
          <a:noFill/>
        </p:spPr>
      </p:pic>
      <p:pic>
        <p:nvPicPr>
          <p:cNvPr id="11" name="Picture 2" descr="J:\акция спорт на сайт презент\DSC076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1214422"/>
            <a:ext cx="3286148" cy="2464611"/>
          </a:xfrm>
          <a:prstGeom prst="round2DiagRect">
            <a:avLst/>
          </a:prstGeom>
          <a:noFill/>
        </p:spPr>
      </p:pic>
      <p:pic>
        <p:nvPicPr>
          <p:cNvPr id="18444" name="Picture 12" descr="J:\акция спорт на сайт презент\DSC0764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74" y="3714752"/>
            <a:ext cx="3824161" cy="2868121"/>
          </a:xfrm>
          <a:prstGeom prst="roundRect">
            <a:avLst/>
          </a:prstGeom>
          <a:noFill/>
        </p:spPr>
      </p:pic>
    </p:spTree>
  </p:cSld>
  <p:clrMapOvr>
    <a:masterClrMapping/>
  </p:clrMapOvr>
  <p:transition spd="slow" advClick="0" advTm="8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 descr="J:\мы растем здоровыми\P1070005.JPG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 rot="20944728">
            <a:off x="271620" y="2385545"/>
            <a:ext cx="4381563" cy="3286172"/>
          </a:xfrm>
          <a:prstGeom prst="roundRect">
            <a:avLst/>
          </a:prstGeom>
          <a:noFill/>
        </p:spPr>
      </p:pic>
      <p:pic>
        <p:nvPicPr>
          <p:cNvPr id="52228" name="Picture 4" descr="J:\мы растем здоровыми\P107003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4271">
            <a:off x="4804013" y="1123780"/>
            <a:ext cx="4170546" cy="3127909"/>
          </a:xfrm>
          <a:prstGeom prst="roundRect">
            <a:avLst/>
          </a:prstGeom>
          <a:noFill/>
        </p:spPr>
      </p:pic>
    </p:spTree>
  </p:cSld>
  <p:clrMapOvr>
    <a:masterClrMapping/>
  </p:clrMapOvr>
  <p:transition spd="slow" advClick="0" advTm="10000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6286520"/>
            <a:ext cx="2500300" cy="238105"/>
          </a:xfrm>
        </p:spPr>
        <p:txBody>
          <a:bodyPr>
            <a:normAutofit fontScale="2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/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/>
              <a:t> .</a:t>
            </a:r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214283" y="642918"/>
            <a:ext cx="528641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человек должен вести здоровый образ жизни, заниматься спортом, а свободное время проводить, занимаясь полезными вещами, а не тратить его на вредные привычки.</a:t>
            </a:r>
          </a:p>
          <a:p>
            <a:pPr eaLnBrk="0" hangingPunct="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Интерес к здоровому образу жизни нужно формировать у детей с малых лет, начиная с зарядки, а способствовать этому должны мы – Взрослые, показывая пример.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5" name="Picture 5" descr="http://zozhlife.ru/wp-content/uploads/2015/05/utrennjaja_semejnaja_probez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286124"/>
            <a:ext cx="3286148" cy="3286148"/>
          </a:xfrm>
          <a:prstGeom prst="rect">
            <a:avLst/>
          </a:prstGeom>
          <a:noFill/>
        </p:spPr>
      </p:pic>
      <p:pic>
        <p:nvPicPr>
          <p:cNvPr id="6" name="Picture 9" descr="i?id=c83c4450e05b8eccf9179c2b42b71be4-9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714356"/>
            <a:ext cx="2917038" cy="21554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 advTm="1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05800" cy="6000792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atin typeface="Monotype Corsiva" pitchFamily="66" charset="0"/>
              </a:rPr>
              <a:t>СПАСИБО ЗА ВНИМАНИЕ!</a:t>
            </a:r>
            <a:r>
              <a:rPr lang="ru-RU" sz="8000" b="1" dirty="0" smtClean="0">
                <a:latin typeface="Monotype Corsiva" pitchFamily="66" charset="0"/>
              </a:rPr>
              <a:t/>
            </a:r>
            <a:br>
              <a:rPr lang="ru-RU" sz="8000" b="1" dirty="0" smtClean="0">
                <a:latin typeface="Monotype Corsiva" pitchFamily="66" charset="0"/>
              </a:rPr>
            </a:br>
            <a:r>
              <a:rPr lang="ru-RU" sz="6500" b="1" dirty="0" smtClean="0">
                <a:latin typeface="Monotype Corsiva" pitchFamily="66" charset="0"/>
              </a:rPr>
              <a:t>Р.</a:t>
            </a:r>
            <a:r>
              <a:rPr lang="en-US" sz="6500" b="1" dirty="0" smtClean="0">
                <a:latin typeface="Monotype Corsiva" pitchFamily="66" charset="0"/>
              </a:rPr>
              <a:t>S.</a:t>
            </a:r>
            <a:r>
              <a:rPr lang="ru-RU" sz="6500" b="1" dirty="0" smtClean="0">
                <a:latin typeface="Monotype Corsiva" pitchFamily="66" charset="0"/>
              </a:rPr>
              <a:t>  </a:t>
            </a:r>
            <a:r>
              <a:rPr lang="ru-RU" sz="6500" b="1" i="1" dirty="0" smtClean="0">
                <a:latin typeface="Monotype Corsiva" pitchFamily="66" charset="0"/>
              </a:rPr>
              <a:t>А Вы, с нами?!</a:t>
            </a:r>
            <a:r>
              <a:rPr lang="ru-RU" sz="6500" b="1" dirty="0" smtClean="0">
                <a:latin typeface="Monotype Corsiva" pitchFamily="66" charset="0"/>
              </a:rPr>
              <a:t/>
            </a:r>
            <a:br>
              <a:rPr lang="ru-RU" sz="6500" b="1" dirty="0" smtClean="0">
                <a:latin typeface="Monotype Corsiva" pitchFamily="66" charset="0"/>
              </a:rPr>
            </a:br>
            <a:r>
              <a:rPr lang="ru-RU" sz="7200" b="1" dirty="0" smtClean="0">
                <a:latin typeface="Monotype Corsiva" pitchFamily="66" charset="0"/>
              </a:rPr>
              <a:t/>
            </a:r>
            <a:br>
              <a:rPr lang="ru-RU" sz="7200" b="1" dirty="0" smtClean="0">
                <a:latin typeface="Monotype Corsiva" pitchFamily="66" charset="0"/>
              </a:rPr>
            </a:br>
            <a:endParaRPr lang="ru-RU" sz="7200" b="1" dirty="0">
              <a:latin typeface="Monotype Corsiva" pitchFamily="66" charset="0"/>
            </a:endParaRPr>
          </a:p>
        </p:txBody>
      </p:sp>
      <p:pic>
        <p:nvPicPr>
          <p:cNvPr id="4" name="Picture 10" descr="https://lim-english.com/uploads/images/all/Sharon%2C%2520Jon%2C%2520Lou%2520and%2520Dan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4572008"/>
            <a:ext cx="3286149" cy="197169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811196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Краткая справка организации</a:t>
            </a:r>
          </a:p>
        </p:txBody>
      </p:sp>
      <p:pic>
        <p:nvPicPr>
          <p:cNvPr id="6150" name="Picture 6" descr="http://dstaiga.ucoz.ru/img/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2357430"/>
            <a:ext cx="3143271" cy="235745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071546"/>
            <a:ext cx="53578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Муниципальное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бюджетное дошкольное образовательное учреждение «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Таеженский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детский сад».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ввода в эксплуатацию - 1971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Транспортное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сообщение: автобусное.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Режим работы: 5 дней в неделю.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Выходные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дни: суббота, воскресенье, праздничные.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Длительность пребывания детей в Учреждении – 10,5 часов (с 7.30 до 18.00)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предпраздничные дни окончание работы – согласно ТК РФ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Количество мест для воспитанников в соответствии с лицензией: 110.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Структура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: 4 группы – 2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преддошкольных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(ясли), 2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дошкольных.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эл.почты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vasilina.prokopeva@mail.ru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5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Над темой работали:</a:t>
            </a:r>
            <a:endParaRPr lang="ru-RU" sz="4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4040188" cy="100013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Ахтямова</a:t>
            </a:r>
            <a:r>
              <a:rPr lang="ru-RU" dirty="0" smtClean="0">
                <a:solidFill>
                  <a:srgbClr val="7030A0"/>
                </a:solidFill>
              </a:rPr>
              <a:t> Ольга Викторовна – </a:t>
            </a:r>
            <a:r>
              <a:rPr lang="ru-RU" dirty="0" err="1" smtClean="0">
                <a:solidFill>
                  <a:srgbClr val="7030A0"/>
                </a:solidFill>
              </a:rPr>
              <a:t>муз.руководитель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9" y="1285860"/>
            <a:ext cx="4043362" cy="100013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Резвицкая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Наталья Александровна -  воспитатель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http://dstaiga.ucoz.ru/_ph/4/2/691312363.jpg?1488129718"/>
          <p:cNvPicPr>
            <a:picLocks noGrp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951361"/>
            <a:ext cx="4040188" cy="303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dstaiga.ucoz.ru/_ph/4/2/860310399.jpg?1488129596"/>
          <p:cNvPicPr>
            <a:picLocks noGrp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5025" y="2950766"/>
            <a:ext cx="4041775" cy="303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358278" cy="642942"/>
          </a:xfrm>
        </p:spPr>
        <p:txBody>
          <a:bodyPr/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Актуальна ли утренняя зарядка?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181617"/>
          </a:xfrm>
        </p:spPr>
        <p:txBody>
          <a:bodyPr/>
          <a:lstStyle/>
          <a:p>
            <a:pPr marL="0" lvl="1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Одним из средств приобщения не только детей, но и родителей, к активным оздоровительным занятиям, является утренняя гимнастика     </a:t>
            </a:r>
          </a:p>
          <a:p>
            <a:pPr marL="0" lvl="1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Она является ценным средством оздоровления и воспитания детей, хотя и непродолжительна по времени, но оказывает огромное оздоровительное влияние, ускоряет вхождение организма в деятельность. Утренняя гимнастика ежедневно компенсирует до 5% суточного объема двигательной активности детей.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Согласно определению Всемирной организации здравоохранения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Здоровье - это состояние полного физического, психологического и социального благополучия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 не просто отсутствие болезней или физических дефектов. К факторам риска, способствующим развитию болезней, относятся различные воздействия агрессивной среды. Особое место среди них занимают так называемые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дурные привычки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склонности - курение, алкоголь и наркотики, три ступени, которые ведут вниз по нашей лестнице жизни. 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1000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 исследования: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1546"/>
            <a:ext cx="8362950" cy="3286148"/>
          </a:xfrm>
        </p:spPr>
        <p:txBody>
          <a:bodyPr/>
          <a:lstStyle/>
          <a:p>
            <a:pPr marL="0" algn="ctr" eaLnBrk="1" hangingPunct="1">
              <a:spcBef>
                <a:spcPts val="0"/>
              </a:spcBef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Формирование интереса и желания заниматься утренней гимнастикой у детей и родителей, как средства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- оздоровительной работы в ДОУ. Способствовать укреплению здоровья детей и пробуждению организма для нормальной жизнедеятельности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5" name="Picture 7" descr="https://im0-tub-ru.yandex.net/i?id=fb726390234eb84151902badefda8c51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4786322"/>
            <a:ext cx="3915352" cy="17859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972452" cy="714380"/>
          </a:xfrm>
        </p:spPr>
        <p:txBody>
          <a:bodyPr/>
          <a:lstStyle/>
          <a:p>
            <a:pPr algn="ctr" eaLnBrk="1" hangingPunct="1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выявить наличие интереса у дошкольников к утренней гимнастике в ДОУ.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изучить отношение родителей к утренней гимнастике.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создать радостный эмоциональный подъём,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разбудить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организм ребёнка, настроить на действенный лад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воспитывать привычку к ежедневным физическим упражнениям.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развивать все группы мышц, координацию движений, силу и выносливость.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Гипотеза исследования: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Формирование интереса к занятиям утренней гимнастикой и включения её в систему оздоровительных мероприятий в ДОУ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формирует образ жизни ребенка</a:t>
            </a:r>
            <a:r>
              <a:rPr lang="ru-RU" sz="2400" i="1" dirty="0" smtClean="0"/>
              <a:t>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 smtClean="0"/>
          </a:p>
        </p:txBody>
      </p:sp>
    </p:spTree>
  </p:cSld>
  <p:clrMapOvr>
    <a:masterClrMapping/>
  </p:clrMapOvr>
  <p:transition spd="slow" advClick="0" advTm="15000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229600" cy="71438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142984"/>
            <a:ext cx="6286544" cy="5310204"/>
          </a:xfrm>
        </p:spPr>
        <p:txBody>
          <a:bodyPr>
            <a:normAutofit/>
          </a:bodyPr>
          <a:lstStyle/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Теоретический анализ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- педагогической литературы по проблеме исследования. 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Анализ проведения утренней гимнастики в ДОУ.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Анкетирование и беседа с родителями и детьми о пользе занятий утренней гимнастикой.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2" name="Picture 6" descr="https://im0-tub-ru.yandex.net/i?id=8f2abad589c8ffccf129c3bcd302b76d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6368" y="1571613"/>
            <a:ext cx="2137597" cy="2643206"/>
          </a:xfrm>
          <a:prstGeom prst="rect">
            <a:avLst/>
          </a:prstGeom>
          <a:noFill/>
        </p:spPr>
      </p:pic>
      <p:pic>
        <p:nvPicPr>
          <p:cNvPr id="9224" name="Picture 8" descr="https://im3-tub-ru.yandex.net/i?id=e03810cd5349983c23b02abd7b8c432b-l&amp;n=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74" y="4857760"/>
            <a:ext cx="2653106" cy="14913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9"/>
            <a:ext cx="8362950" cy="13684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u="sng" dirty="0" smtClean="0"/>
              <a:t> </a:t>
            </a:r>
            <a:r>
              <a:rPr lang="ru-RU" sz="4800" u="sng" dirty="0" smtClean="0"/>
              <a:t/>
            </a:r>
            <a:br>
              <a:rPr lang="ru-RU" sz="4800" u="sng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Анализ литературы по использования утренней гимнастики для оздоровления дошкольников.</a:t>
            </a:r>
            <a:endParaRPr lang="ru-RU" sz="48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714488"/>
            <a:ext cx="8643998" cy="4714908"/>
          </a:xfrm>
        </p:spPr>
        <p:txBody>
          <a:bodyPr/>
          <a:lstStyle/>
          <a:p>
            <a:pPr marL="0" lvl="2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При анализе литературы мы отдавали предпочтения методическим пособиям, в которых больше внимания уделяется утренней гимнастике .</a:t>
            </a:r>
          </a:p>
          <a:p>
            <a:pPr marL="0" lvl="2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В пособии Г.А. Прохорова «Утренняя гимнастика для детей 2-7 лет» - 2004 г,  раскрывается методика проведения утренней гимнастики для всех возрастов, перечень упражнений. По каждому возрасту подобраны различные варианты комплексов утренней гимнастики с предметами и без них.</a:t>
            </a:r>
          </a:p>
          <a:p>
            <a:pPr marL="0" lvl="2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Также уделено внимание гимнастике в учебнике «Методика физического воспитания в дошкольных учреждениях», авторы -  В. Н.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Шебеко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В.А. Шишкина, Н.Н. Ермак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          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нём выделены подразделы: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строевые упражнения, где рассмотрены разные виды построения, техника выполнения и методика проведения с детьми;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упражнения, где описано их значение для детей дошкольного возраста, их характеристика и классификация, использование предметов при организации ОРУ, и методика проведения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0" name="Picture 2" descr="https://im1-tub-ru.yandex.net/i?id=08ad6f9321ba33e2e6c8c1b44120e4d9-l&amp;n=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44" y="4786322"/>
            <a:ext cx="2190734" cy="16430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692</TotalTime>
  <Words>873</Words>
  <Application>Microsoft Office PowerPoint</Application>
  <PresentationFormat>Экран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Всероссийская акция</vt:lpstr>
      <vt:lpstr>   Краткая справка организации</vt:lpstr>
      <vt:lpstr>Над темой работали:</vt:lpstr>
      <vt:lpstr>Актуальна ли утренняя зарядка?</vt:lpstr>
      <vt:lpstr>Цель исследования:</vt:lpstr>
      <vt:lpstr>Задачи:</vt:lpstr>
      <vt:lpstr>Методы исследования:</vt:lpstr>
      <vt:lpstr>  Анализ литературы по использования утренней гимнастики для оздоровления дошкольников.</vt:lpstr>
      <vt:lpstr>Слайд 9</vt:lpstr>
      <vt:lpstr> Анализ проведения утренней гимнастики в ДОУ.</vt:lpstr>
      <vt:lpstr>Слайд 11</vt:lpstr>
      <vt:lpstr>Слайд 12</vt:lpstr>
      <vt:lpstr>Анкетирование родителей и её анализ.</vt:lpstr>
      <vt:lpstr>Слайд 14</vt:lpstr>
      <vt:lpstr>Наши результаты</vt:lpstr>
      <vt:lpstr>Слайд 16</vt:lpstr>
      <vt:lpstr>Слайд 17</vt:lpstr>
      <vt:lpstr>СПАСИБО ЗА ВНИМАНИЕ! Р.S.  А Вы, с нами?!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акция</dc:title>
  <dc:creator>11</dc:creator>
  <cp:lastModifiedBy>Konkurs</cp:lastModifiedBy>
  <cp:revision>77</cp:revision>
  <dcterms:created xsi:type="dcterms:W3CDTF">2009-12-06T08:11:12Z</dcterms:created>
  <dcterms:modified xsi:type="dcterms:W3CDTF">2017-05-02T04:35:56Z</dcterms:modified>
</cp:coreProperties>
</file>