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89" r:id="rId2"/>
    <p:sldId id="290" r:id="rId3"/>
    <p:sldId id="256" r:id="rId4"/>
    <p:sldId id="257" r:id="rId5"/>
    <p:sldId id="291" r:id="rId6"/>
    <p:sldId id="260" r:id="rId7"/>
    <p:sldId id="292" r:id="rId8"/>
    <p:sldId id="262" r:id="rId9"/>
    <p:sldId id="284" r:id="rId10"/>
    <p:sldId id="264" r:id="rId11"/>
    <p:sldId id="293" r:id="rId12"/>
    <p:sldId id="294" r:id="rId13"/>
    <p:sldId id="287" r:id="rId14"/>
    <p:sldId id="268" r:id="rId15"/>
    <p:sldId id="269" r:id="rId16"/>
    <p:sldId id="270" r:id="rId17"/>
    <p:sldId id="271" r:id="rId18"/>
    <p:sldId id="272" r:id="rId19"/>
    <p:sldId id="295" r:id="rId20"/>
    <p:sldId id="296" r:id="rId21"/>
    <p:sldId id="297" r:id="rId22"/>
    <p:sldId id="298" r:id="rId23"/>
    <p:sldId id="299" r:id="rId24"/>
    <p:sldId id="28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618" y="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0556FF-C021-40DA-B452-B12AAA1AAE1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6EE689-CD1D-4F18-87A1-8F4899201390}">
      <dgm:prSet custT="1"/>
      <dgm:spPr>
        <a:solidFill>
          <a:schemeClr val="bg2"/>
        </a:solidFill>
      </dgm:spPr>
      <dgm:t>
        <a:bodyPr/>
        <a:lstStyle/>
        <a:p>
          <a:pPr algn="ctr" rtl="0"/>
          <a:r>
            <a:rPr lang="ru-RU" sz="2400" b="1" i="1" dirty="0" smtClean="0">
              <a:solidFill>
                <a:srgbClr val="7030A0"/>
              </a:solidFill>
            </a:rPr>
            <a:t>Дымковская </a:t>
          </a:r>
          <a:br>
            <a:rPr lang="ru-RU" sz="2400" b="1" i="1" dirty="0" smtClean="0">
              <a:solidFill>
                <a:srgbClr val="7030A0"/>
              </a:solidFill>
            </a:rPr>
          </a:br>
          <a:r>
            <a:rPr lang="ru-RU" sz="2400" b="1" i="1" dirty="0" smtClean="0">
              <a:solidFill>
                <a:srgbClr val="7030A0"/>
              </a:solidFill>
            </a:rPr>
            <a:t>игрушка</a:t>
          </a:r>
          <a:endParaRPr lang="ru-RU" sz="2400" i="1" dirty="0">
            <a:solidFill>
              <a:srgbClr val="7030A0"/>
            </a:solidFill>
          </a:endParaRPr>
        </a:p>
      </dgm:t>
    </dgm:pt>
    <dgm:pt modelId="{A2BECB37-C738-4D93-B0E5-930F1F3B87AC}" type="parTrans" cxnId="{784716EC-7EF4-4F2C-ACFF-5C3FC35FCF75}">
      <dgm:prSet/>
      <dgm:spPr/>
      <dgm:t>
        <a:bodyPr/>
        <a:lstStyle/>
        <a:p>
          <a:endParaRPr lang="ru-RU"/>
        </a:p>
      </dgm:t>
    </dgm:pt>
    <dgm:pt modelId="{43859ABA-7A24-4B11-924B-7BF11FD4B271}" type="sibTrans" cxnId="{784716EC-7EF4-4F2C-ACFF-5C3FC35FCF75}">
      <dgm:prSet/>
      <dgm:spPr/>
      <dgm:t>
        <a:bodyPr/>
        <a:lstStyle/>
        <a:p>
          <a:endParaRPr lang="ru-RU"/>
        </a:p>
      </dgm:t>
    </dgm:pt>
    <dgm:pt modelId="{5E8FE4D9-ECFF-4029-BD95-AF3D1CC0304F}" type="pres">
      <dgm:prSet presAssocID="{A20556FF-C021-40DA-B452-B12AAA1AAE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A0BB92-A016-4AEC-BEE4-62F89DFB4566}" type="pres">
      <dgm:prSet presAssocID="{006EE689-CD1D-4F18-87A1-8F4899201390}" presName="parentText" presStyleLbl="node1" presStyleIdx="0" presStyleCnt="1" custLinFactNeighborY="-86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4716EC-7EF4-4F2C-ACFF-5C3FC35FCF75}" srcId="{A20556FF-C021-40DA-B452-B12AAA1AAE12}" destId="{006EE689-CD1D-4F18-87A1-8F4899201390}" srcOrd="0" destOrd="0" parTransId="{A2BECB37-C738-4D93-B0E5-930F1F3B87AC}" sibTransId="{43859ABA-7A24-4B11-924B-7BF11FD4B271}"/>
    <dgm:cxn modelId="{1C0B4D9E-1E27-444D-8F6C-9D92AC393696}" type="presOf" srcId="{A20556FF-C021-40DA-B452-B12AAA1AAE12}" destId="{5E8FE4D9-ECFF-4029-BD95-AF3D1CC0304F}" srcOrd="0" destOrd="0" presId="urn:microsoft.com/office/officeart/2005/8/layout/vList2"/>
    <dgm:cxn modelId="{735F1157-320B-4BD2-AD39-87589784D78C}" type="presOf" srcId="{006EE689-CD1D-4F18-87A1-8F4899201390}" destId="{15A0BB92-A016-4AEC-BEE4-62F89DFB4566}" srcOrd="0" destOrd="0" presId="urn:microsoft.com/office/officeart/2005/8/layout/vList2"/>
    <dgm:cxn modelId="{11170B1E-FC25-492B-9F5F-32DE049C50A9}" type="presParOf" srcId="{5E8FE4D9-ECFF-4029-BD95-AF3D1CC0304F}" destId="{15A0BB92-A016-4AEC-BEE4-62F89DFB456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AB0E41-EAF4-4257-A6CE-790675C6884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83CD63-A28F-4469-ACA0-EF55EA1B7BA3}">
      <dgm:prSet custT="1"/>
      <dgm:spPr>
        <a:solidFill>
          <a:schemeClr val="bg2"/>
        </a:solidFill>
      </dgm:spPr>
      <dgm:t>
        <a:bodyPr/>
        <a:lstStyle/>
        <a:p>
          <a:pPr algn="ctr" rtl="0"/>
          <a:r>
            <a:rPr lang="ru-RU" sz="2400" b="1" i="1" dirty="0" err="1" smtClean="0">
              <a:solidFill>
                <a:srgbClr val="7030A0"/>
              </a:solidFill>
            </a:rPr>
            <a:t>Каргопольская</a:t>
          </a:r>
          <a:r>
            <a:rPr lang="ru-RU" sz="2400" b="1" i="1" dirty="0" smtClean="0">
              <a:solidFill>
                <a:srgbClr val="7030A0"/>
              </a:solidFill>
            </a:rPr>
            <a:t> </a:t>
          </a:r>
          <a:br>
            <a:rPr lang="ru-RU" sz="2400" b="1" i="1" dirty="0" smtClean="0">
              <a:solidFill>
                <a:srgbClr val="7030A0"/>
              </a:solidFill>
            </a:rPr>
          </a:br>
          <a:r>
            <a:rPr lang="ru-RU" sz="2400" b="1" i="1" dirty="0" smtClean="0">
              <a:solidFill>
                <a:srgbClr val="7030A0"/>
              </a:solidFill>
            </a:rPr>
            <a:t>игрушка</a:t>
          </a:r>
          <a:endParaRPr lang="ru-RU" sz="2400" dirty="0">
            <a:solidFill>
              <a:srgbClr val="7030A0"/>
            </a:solidFill>
          </a:endParaRPr>
        </a:p>
      </dgm:t>
    </dgm:pt>
    <dgm:pt modelId="{4D5CE269-5916-4296-BBB5-05DCA560E4C1}" type="parTrans" cxnId="{2292E0AE-2DC2-4639-A980-2D51195501AA}">
      <dgm:prSet/>
      <dgm:spPr/>
      <dgm:t>
        <a:bodyPr/>
        <a:lstStyle/>
        <a:p>
          <a:endParaRPr lang="ru-RU"/>
        </a:p>
      </dgm:t>
    </dgm:pt>
    <dgm:pt modelId="{9AC7B8EA-C4A3-4EFF-B53C-E5BE230192E1}" type="sibTrans" cxnId="{2292E0AE-2DC2-4639-A980-2D51195501AA}">
      <dgm:prSet/>
      <dgm:spPr/>
      <dgm:t>
        <a:bodyPr/>
        <a:lstStyle/>
        <a:p>
          <a:endParaRPr lang="ru-RU"/>
        </a:p>
      </dgm:t>
    </dgm:pt>
    <dgm:pt modelId="{E7BBA3D5-CBB5-47E5-9238-4D2DE15CBFE2}" type="pres">
      <dgm:prSet presAssocID="{9AAB0E41-EAF4-4257-A6CE-790675C6884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D6377B-5FD8-498A-860F-7BBEC17B4CFB}" type="pres">
      <dgm:prSet presAssocID="{4683CD63-A28F-4469-ACA0-EF55EA1B7BA3}" presName="parentText" presStyleLbl="node1" presStyleIdx="0" presStyleCnt="1" custScaleY="212345" custLinFactNeighborX="16313" custLinFactNeighborY="449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9EC4C0-AFF8-463A-B22A-0FC116DA5726}" type="presOf" srcId="{9AAB0E41-EAF4-4257-A6CE-790675C6884B}" destId="{E7BBA3D5-CBB5-47E5-9238-4D2DE15CBFE2}" srcOrd="0" destOrd="0" presId="urn:microsoft.com/office/officeart/2005/8/layout/vList2"/>
    <dgm:cxn modelId="{2292E0AE-2DC2-4639-A980-2D51195501AA}" srcId="{9AAB0E41-EAF4-4257-A6CE-790675C6884B}" destId="{4683CD63-A28F-4469-ACA0-EF55EA1B7BA3}" srcOrd="0" destOrd="0" parTransId="{4D5CE269-5916-4296-BBB5-05DCA560E4C1}" sibTransId="{9AC7B8EA-C4A3-4EFF-B53C-E5BE230192E1}"/>
    <dgm:cxn modelId="{0B89F425-7CDA-4554-AE1F-CD0B0FDA5F7A}" type="presOf" srcId="{4683CD63-A28F-4469-ACA0-EF55EA1B7BA3}" destId="{21D6377B-5FD8-498A-860F-7BBEC17B4CFB}" srcOrd="0" destOrd="0" presId="urn:microsoft.com/office/officeart/2005/8/layout/vList2"/>
    <dgm:cxn modelId="{C5DB526D-824C-426D-B2C7-4D448209A09A}" type="presParOf" srcId="{E7BBA3D5-CBB5-47E5-9238-4D2DE15CBFE2}" destId="{21D6377B-5FD8-498A-860F-7BBEC17B4CF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A0BB92-A016-4AEC-BEE4-62F89DFB4566}">
      <dsp:nvSpPr>
        <dsp:cNvPr id="0" name=""/>
        <dsp:cNvSpPr/>
      </dsp:nvSpPr>
      <dsp:spPr>
        <a:xfrm>
          <a:off x="0" y="0"/>
          <a:ext cx="3672408" cy="863583"/>
        </a:xfrm>
        <a:prstGeom prst="roundRect">
          <a:avLst/>
        </a:prstGeom>
        <a:solidFill>
          <a:schemeClr val="bg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rgbClr val="7030A0"/>
              </a:solidFill>
            </a:rPr>
            <a:t>Дымковская </a:t>
          </a:r>
          <a:br>
            <a:rPr lang="ru-RU" sz="2400" b="1" i="1" kern="1200" dirty="0" smtClean="0">
              <a:solidFill>
                <a:srgbClr val="7030A0"/>
              </a:solidFill>
            </a:rPr>
          </a:br>
          <a:r>
            <a:rPr lang="ru-RU" sz="2400" b="1" i="1" kern="1200" dirty="0" smtClean="0">
              <a:solidFill>
                <a:srgbClr val="7030A0"/>
              </a:solidFill>
            </a:rPr>
            <a:t>игрушка</a:t>
          </a:r>
          <a:endParaRPr lang="ru-RU" sz="2400" i="1" kern="1200" dirty="0">
            <a:solidFill>
              <a:srgbClr val="7030A0"/>
            </a:solidFill>
          </a:endParaRPr>
        </a:p>
      </dsp:txBody>
      <dsp:txXfrm>
        <a:off x="42157" y="42157"/>
        <a:ext cx="3588094" cy="7792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D6377B-5FD8-498A-860F-7BBEC17B4CFB}">
      <dsp:nvSpPr>
        <dsp:cNvPr id="0" name=""/>
        <dsp:cNvSpPr/>
      </dsp:nvSpPr>
      <dsp:spPr>
        <a:xfrm>
          <a:off x="0" y="119492"/>
          <a:ext cx="3528392" cy="744603"/>
        </a:xfrm>
        <a:prstGeom prst="roundRect">
          <a:avLst/>
        </a:prstGeom>
        <a:solidFill>
          <a:schemeClr val="bg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err="1" smtClean="0">
              <a:solidFill>
                <a:srgbClr val="7030A0"/>
              </a:solidFill>
            </a:rPr>
            <a:t>Каргопольская</a:t>
          </a:r>
          <a:r>
            <a:rPr lang="ru-RU" sz="2400" b="1" i="1" kern="1200" dirty="0" smtClean="0">
              <a:solidFill>
                <a:srgbClr val="7030A0"/>
              </a:solidFill>
            </a:rPr>
            <a:t> </a:t>
          </a:r>
          <a:br>
            <a:rPr lang="ru-RU" sz="2400" b="1" i="1" kern="1200" dirty="0" smtClean="0">
              <a:solidFill>
                <a:srgbClr val="7030A0"/>
              </a:solidFill>
            </a:rPr>
          </a:br>
          <a:r>
            <a:rPr lang="ru-RU" sz="2400" b="1" i="1" kern="1200" dirty="0" smtClean="0">
              <a:solidFill>
                <a:srgbClr val="7030A0"/>
              </a:solidFill>
            </a:rPr>
            <a:t>игрушка</a:t>
          </a:r>
          <a:endParaRPr lang="ru-RU" sz="2400" kern="1200" dirty="0">
            <a:solidFill>
              <a:srgbClr val="7030A0"/>
            </a:solidFill>
          </a:endParaRPr>
        </a:p>
      </dsp:txBody>
      <dsp:txXfrm>
        <a:off x="36349" y="155841"/>
        <a:ext cx="3455694" cy="6719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D9CCF6-1E1F-4FA3-8B4E-8720984D5521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B74C9-9EDE-43BC-B17A-CB17D23A82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6017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AD0E-55A8-423B-87D0-F7867E1048E6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F14A0-0B22-4BD3-8664-2CB4A6EFEF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AD0E-55A8-423B-87D0-F7867E1048E6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F14A0-0B22-4BD3-8664-2CB4A6EFE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AD0E-55A8-423B-87D0-F7867E1048E6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F14A0-0B22-4BD3-8664-2CB4A6EFE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AD0E-55A8-423B-87D0-F7867E1048E6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F14A0-0B22-4BD3-8664-2CB4A6EFEF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AD0E-55A8-423B-87D0-F7867E1048E6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F14A0-0B22-4BD3-8664-2CB4A6EFE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AD0E-55A8-423B-87D0-F7867E1048E6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F14A0-0B22-4BD3-8664-2CB4A6EFEF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AD0E-55A8-423B-87D0-F7867E1048E6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F14A0-0B22-4BD3-8664-2CB4A6EFEF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AD0E-55A8-423B-87D0-F7867E1048E6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F14A0-0B22-4BD3-8664-2CB4A6EFE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AD0E-55A8-423B-87D0-F7867E1048E6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F14A0-0B22-4BD3-8664-2CB4A6EFE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AD0E-55A8-423B-87D0-F7867E1048E6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F14A0-0B22-4BD3-8664-2CB4A6EFE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AD0E-55A8-423B-87D0-F7867E1048E6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F14A0-0B22-4BD3-8664-2CB4A6EFEF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1A2AD0E-55A8-423B-87D0-F7867E1048E6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2AF14A0-0B22-4BD3-8664-2CB4A6EFE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hyperlink" Target="https://ru.wikipedia.org/wiki/%D0%9F%D0%BE%D1%82%D0%B0%D0%BB%D1%8C" TargetMode="External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hyperlink" Target="https://ru.wikipedia.org/wiki/%D0%9E%D1%80%D0%BD%D0%B0%D0%BC%D0%B5%D0%BD%D1%8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hyperlink" Target="https://ru.wikipedia.org/wiki/%D0%A1%D1%83%D1%81%D0%B0%D0%BB%D1%8C%D0%BD%D0%BE%D0%B5_%D0%B7%D0%BE%D0%BB%D0%BE%D1%82%D0%BE" TargetMode="External"/><Relationship Id="rId9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https://ru.wikipedia.org/wiki/%D0%92%D1%8F%D1%82%D1%81%D0%BA%D0%B0%D1%8F_%D0%B7%D0%B5%D0%BC%D0%BB%D1%8F" TargetMode="External"/><Relationship Id="rId7" Type="http://schemas.microsoft.com/office/2007/relationships/hdphoto" Target="../media/hdphoto13.wdp"/><Relationship Id="rId2" Type="http://schemas.openxmlformats.org/officeDocument/2006/relationships/hyperlink" Target="https://ru.wikipedia.org/wiki/%D0%9A%D0%B8%D1%80%D0%BE%D0%B2%D1%81%D0%BA%D0%B0%D1%8F_%D0%BE%D0%B1%D0%BB%D0%B0%D1%81%D1%82%D1%8C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microsoft.com/office/2007/relationships/hdphoto" Target="../media/hdphoto12.wdp"/><Relationship Id="rId4" Type="http://schemas.openxmlformats.org/officeDocument/2006/relationships/image" Target="../media/image28.png"/><Relationship Id="rId9" Type="http://schemas.microsoft.com/office/2007/relationships/hdphoto" Target="../media/hdphoto1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ru.wikipedia.org/wiki/%D0%9A%D0%B0%D0%BD%D0%BE%D0%BD_(%D0%B8%D1%81%D0%BA%D1%83%D1%81%D1%81%D1%82%D0%B2%D0%BE)" TargetMode="External"/><Relationship Id="rId4" Type="http://schemas.openxmlformats.org/officeDocument/2006/relationships/hyperlink" Target="https://ru.wikipedia.org/wiki/%D0%9A%D0%B8%D1%80%D0%BE%D0%B2_(%D0%B3%D0%BE%D1%80%D0%BE%D0%B4)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openxmlformats.org/officeDocument/2006/relationships/image" Target="../media/image34.jpeg"/><Relationship Id="rId5" Type="http://schemas.openxmlformats.org/officeDocument/2006/relationships/diagramColors" Target="../diagrams/colors1.xml"/><Relationship Id="rId15" Type="http://schemas.microsoft.com/office/2007/relationships/diagramDrawing" Target="../diagrams/drawing1.xml"/><Relationship Id="rId10" Type="http://schemas.openxmlformats.org/officeDocument/2006/relationships/image" Target="../media/image33.jpeg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Relationship Id="rId14" Type="http://schemas.microsoft.com/office/2007/relationships/hdphoto" Target="../media/hdphoto1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4%D1%8B%D0%BC%D0%BA%D0%BE%D0%B2%D0%BE_(%D0%9A%D0%B8%D1%80%D0%BE%D0%B2)" TargetMode="External"/><Relationship Id="rId7" Type="http://schemas.openxmlformats.org/officeDocument/2006/relationships/hyperlink" Target="https://ru.wikipedia.org/wiki/%D0%93%D0%BB%D0%B8%D0%BD%D0%B0" TargetMode="External"/><Relationship Id="rId2" Type="http://schemas.openxmlformats.org/officeDocument/2006/relationships/hyperlink" Target="https://ru.wikipedia.org/wiki/%D0%A5%D1%83%D0%B4%D0%BE%D0%B6%D0%B5%D1%81%D1%82%D0%B2%D0%B5%D0%BD%D0%BD%D1%8B%D0%B9_%D0%BF%D1%80%D0%BE%D0%BC%D1%8B%D1%81%D0%B5%D0%BB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A1%D0%B2%D0%B8%D1%81%D1%82%D1%83%D0%BB%D1%8C%D0%BA%D0%B0" TargetMode="External"/><Relationship Id="rId5" Type="http://schemas.openxmlformats.org/officeDocument/2006/relationships/hyperlink" Target="https://ru.wikipedia.org/wiki/%D0%92%D1%8F%D1%82%D1%81%D0%BA%D0%B0%D1%8F_%D1%81%D0%B2%D0%B8%D1%81%D1%82%D1%83%D0%BD%D1%8C%D1%8F" TargetMode="External"/><Relationship Id="rId4" Type="http://schemas.openxmlformats.org/officeDocument/2006/relationships/hyperlink" Target="https://ru.wikipedia.org/wiki/%D0%9A%D0%B8%D1%80%D0%BE%D0%B2_(%D0%9A%D0%B8%D1%80%D0%BE%D0%B2%D1%81%D0%BA%D0%B0%D1%8F_%D0%BE%D0%B1%D0%BB%D0%B0%D1%81%D1%82%D1%8C)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9.wdp"/><Relationship Id="rId4" Type="http://schemas.openxmlformats.org/officeDocument/2006/relationships/image" Target="../media/image58.jpe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7" Type="http://schemas.microsoft.com/office/2007/relationships/hdphoto" Target="../media/hdphoto22.wdp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microsoft.com/office/2007/relationships/hdphoto" Target="../media/hdphoto21.wdp"/><Relationship Id="rId4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microsoft.com/office/2007/relationships/hdphoto" Target="../media/hdphoto6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microsoft.com/office/2007/relationships/hdphoto" Target="../media/hdphoto7.wdp"/><Relationship Id="rId7" Type="http://schemas.openxmlformats.org/officeDocument/2006/relationships/hyperlink" Target="https://ru.wikipedia.org/wiki/%D0%A0%D0%B5%D1%87%D0%BD%D0%BE%D0%B9_%D0%BF%D0%B5%D1%81%D0%BE%D0%BA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3%D0%BB%D0%B8%D0%BD%D0%B0" TargetMode="External"/><Relationship Id="rId5" Type="http://schemas.microsoft.com/office/2007/relationships/hdphoto" Target="../media/hdphoto8.wdp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1%D1%83%D1%81%D0%B0%D0%BB%D1%8C%D0%BD%D0%BE%D0%B5_%D0%B7%D0%BE%D0%BB%D0%BE%D1%82%D0%BE" TargetMode="External"/><Relationship Id="rId3" Type="http://schemas.openxmlformats.org/officeDocument/2006/relationships/hyperlink" Target="https://ru.wikipedia.org/wiki/%D0%A2%D0%B5%D0%BC%D0%BF%D0%B5%D1%80%D0%B0" TargetMode="External"/><Relationship Id="rId7" Type="http://schemas.openxmlformats.org/officeDocument/2006/relationships/hyperlink" Target="https://ru.wikipedia.org/wiki/%D0%9F%D0%BE%D1%82%D0%B0%D0%BB%D1%8C" TargetMode="External"/><Relationship Id="rId2" Type="http://schemas.openxmlformats.org/officeDocument/2006/relationships/hyperlink" Target="https://ru.wikipedia.org/wiki/%D0%9C%D0%B5%D0%BB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E%D1%80%D0%BD%D0%B0%D0%BC%D0%B5%D0%BD%D1%82" TargetMode="External"/><Relationship Id="rId5" Type="http://schemas.openxmlformats.org/officeDocument/2006/relationships/hyperlink" Target="https://ru.wikipedia.org/wiki/%D0%9A%D0%BE%D0%BB%D0%BE%D0%BD%D0%BE%D0%BA" TargetMode="External"/><Relationship Id="rId4" Type="http://schemas.openxmlformats.org/officeDocument/2006/relationships/hyperlink" Target="https://ru.wikipedia.org/wiki/%D0%9A%D0%B2%D0%B0%D1%8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16.jpeg"/><Relationship Id="rId4" Type="http://schemas.microsoft.com/office/2007/relationships/hdphoto" Target="../media/hdphoto9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638092"/>
            <a:ext cx="67687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6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620688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ДЫМКОВСКАЯ    ИГРУШКА</a:t>
            </a:r>
            <a:endParaRPr lang="ru-RU" sz="6000" b="1" dirty="0">
              <a:latin typeface="Monotype Corsiva" pitchFamily="66" charset="0"/>
            </a:endParaRPr>
          </a:p>
        </p:txBody>
      </p:sp>
      <p:pic>
        <p:nvPicPr>
          <p:cNvPr id="1026" name="Picture 2" descr="C:\Users\МБДОУ\Downloads\Dymkovo_toys_01_(VMDPNI)_by_shakk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5782" y="3360677"/>
            <a:ext cx="4200467" cy="315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МБДОУ\Downloads\Dymkovo_toy(Russia)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8885" b="96783" l="9478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157246" y="1516407"/>
            <a:ext cx="1986754" cy="361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МБДОУ\Downloads\Dymkovo_Porteuse_Eau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41" b="97676" l="9994" r="918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79512" y="2193742"/>
            <a:ext cx="2157288" cy="416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9811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107504" y="116632"/>
            <a:ext cx="8784976" cy="2740863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algn="ctr">
              <a:spcBef>
                <a:spcPts val="600"/>
              </a:spcBef>
              <a:buClr>
                <a:schemeClr val="tx2"/>
              </a:buClr>
              <a:buSzPct val="73000"/>
              <a:defRPr/>
            </a:pP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Используется широкая гамма цветов, в которой много красного, жёлтого, синего, зелёного, алого, что придаёт дымковской игрушке особую яркость и нарядность. Строго геометрический 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hlinkClick r:id="rId2" tooltip="Орнамент"/>
              </a:rPr>
              <a:t>орнамент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 строится по разнообразным композиционным схемам: клетки, полоски, круги, точки наносятся в различных сочетаниях, зигзаги и полоски разной толщины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. Завершают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украшение игрушки-ромбики из 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hlinkClick r:id="rId3" tooltip="Поталь"/>
              </a:rPr>
              <a:t>потали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 или 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hlinkClick r:id="rId4" tooltip="Сусальное золото"/>
              </a:rPr>
              <a:t>сусального золота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, наклеенные поверх узора. </a:t>
            </a:r>
          </a:p>
        </p:txBody>
      </p:sp>
      <p:pic>
        <p:nvPicPr>
          <p:cNvPr id="5" name="Picture 11" descr="сканирование0017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42773" y="3429000"/>
            <a:ext cx="1634010" cy="175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сканирование0017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6236" y="3150078"/>
            <a:ext cx="1645643" cy="169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сканирование0017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65426" y="2857495"/>
            <a:ext cx="1283034" cy="176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сканирование0017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540400">
            <a:off x="5080847" y="2538823"/>
            <a:ext cx="18700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сканирование0017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5278038"/>
            <a:ext cx="1473198" cy="147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сканирование0017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27923" y="5278038"/>
            <a:ext cx="2441075" cy="1423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 descr="сканирование0017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6620" y="5278038"/>
            <a:ext cx="1558840" cy="157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сканирование0017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475542">
            <a:off x="7218413" y="4947166"/>
            <a:ext cx="1134134" cy="2241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сканирование00271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BF8F3"/>
              </a:clrFrom>
              <a:clrTo>
                <a:srgbClr val="FBF8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02252" y="3150078"/>
            <a:ext cx="1490228" cy="169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9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74345"/>
            <a:ext cx="87129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bg2">
                    <a:lumMod val="50000"/>
                  </a:schemeClr>
                </a:solidFill>
              </a:rPr>
              <a:t>Дымковская игрушка стала одним из символов </a:t>
            </a:r>
            <a:r>
              <a:rPr lang="ru-RU" sz="2400" b="1" i="1" dirty="0">
                <a:solidFill>
                  <a:schemeClr val="bg2">
                    <a:lumMod val="50000"/>
                  </a:schemeClr>
                </a:solidFill>
                <a:hlinkClick r:id="rId2" tooltip="Кировская область"/>
              </a:rPr>
              <a:t>Кировской области</a:t>
            </a:r>
            <a:r>
              <a:rPr lang="ru-RU" sz="2400" b="1" i="1" dirty="0">
                <a:solidFill>
                  <a:schemeClr val="bg2">
                    <a:lumMod val="50000"/>
                  </a:schemeClr>
                </a:solidFill>
              </a:rPr>
              <a:t>, подчеркивающим самобытность </a:t>
            </a:r>
            <a:r>
              <a:rPr lang="ru-RU" sz="2400" b="1" i="1" dirty="0">
                <a:solidFill>
                  <a:schemeClr val="bg2">
                    <a:lumMod val="50000"/>
                  </a:schemeClr>
                </a:solidFill>
                <a:hlinkClick r:id="rId3" tooltip="Вятская земля"/>
              </a:rPr>
              <a:t>Вятского края</a:t>
            </a:r>
            <a:r>
              <a:rPr lang="ru-RU" sz="2400" b="1" i="1" dirty="0">
                <a:solidFill>
                  <a:schemeClr val="bg2">
                    <a:lumMod val="50000"/>
                  </a:schemeClr>
                </a:solidFill>
              </a:rPr>
              <a:t>, его древнюю историю.</a:t>
            </a:r>
          </a:p>
          <a:p>
            <a:pPr algn="ctr"/>
            <a:r>
              <a:rPr lang="ru-RU" sz="2400" b="1" i="1" dirty="0">
                <a:solidFill>
                  <a:schemeClr val="bg2">
                    <a:lumMod val="50000"/>
                  </a:schemeClr>
                </a:solidFill>
              </a:rPr>
              <a:t>Благодаря своей пластике, простоте узоров, яркости палитры дымковская игрушка широко изучается и используется в детском творчестве, воплощаясь в виде рисунков, изделий из глины и других материалов. Наряды дымковских «барынь» нашли отражение в коллекциях современных модельеров </a:t>
            </a:r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</a:rPr>
              <a:t>одежды.</a:t>
            </a:r>
            <a:endParaRPr lang="ru-RU" sz="24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99694" l="1550" r="897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-19315" y="3573016"/>
            <a:ext cx="2119871" cy="328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 descr="дымковская игрушка (нянька)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/>
        </p:blipFill>
        <p:spPr bwMode="auto">
          <a:xfrm>
            <a:off x="3902761" y="3788673"/>
            <a:ext cx="1783778" cy="2886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16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97067" l="7484" r="96674"/>
                    </a14:imgEffect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rcRect/>
          <a:stretch/>
        </p:blipFill>
        <p:spPr bwMode="auto">
          <a:xfrm>
            <a:off x="7445453" y="3598313"/>
            <a:ext cx="1693689" cy="32690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3837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сканирование00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32040" y="404665"/>
            <a:ext cx="4083022" cy="605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upload.wikimedia.org/wikipedia/commons/thumb/f/fa/%D0%A1%D0%BA%D1%83%D0%BB%D1%8C%D0%BF%D1%82%D1%83%D1%80%D0%B0_%D0%A1%D0%B5%D0%BC%D1%8C%D1%8F_%D0%B2_%D0%B3%D0%BE%D1%80%D0%BE%D0%B4%D0%B5_%D0%9A%D0%B8%D1%80%D0%BE%D0%B2.jpg/200px-%D0%A1%D0%BA%D1%83%D0%BB%D1%8C%D0%BF%D1%82%D1%83%D1%80%D0%B0_%D0%A1%D0%B5%D0%BC%D1%8C%D1%8F_%D0%B2_%D0%B3%D0%BE%D1%80%D0%BE%D0%B4%D0%B5_%D0%9A%D0%B8%D1%80%D0%BE%D0%B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67544" y="3847561"/>
            <a:ext cx="4104456" cy="293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404664"/>
            <a:ext cx="46805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i="1" dirty="0">
                <a:solidFill>
                  <a:schemeClr val="bg2">
                    <a:lumMod val="50000"/>
                  </a:schemeClr>
                </a:solidFill>
              </a:rPr>
              <a:t>В 2010 году в центре города </a:t>
            </a:r>
            <a:r>
              <a:rPr lang="ru-RU" sz="2200" b="1" i="1" dirty="0">
                <a:solidFill>
                  <a:schemeClr val="bg2">
                    <a:lumMod val="50000"/>
                  </a:schemeClr>
                </a:solidFill>
                <a:hlinkClick r:id="rId4" tooltip="Киров (город)"/>
              </a:rPr>
              <a:t>Кирова</a:t>
            </a:r>
            <a:r>
              <a:rPr lang="ru-RU" sz="2200" b="1" i="1" dirty="0">
                <a:solidFill>
                  <a:schemeClr val="bg2">
                    <a:lumMod val="50000"/>
                  </a:schemeClr>
                </a:solidFill>
              </a:rPr>
              <a:t> установлена скульптурная группа «Семья», выполненная по </a:t>
            </a:r>
            <a:r>
              <a:rPr lang="ru-RU" sz="2200" b="1" i="1" dirty="0" smtClean="0">
                <a:solidFill>
                  <a:schemeClr val="bg2">
                    <a:lumMod val="50000"/>
                  </a:schemeClr>
                </a:solidFill>
                <a:hlinkClick r:id="rId5" tooltip="Канон (искусство)"/>
              </a:rPr>
              <a:t>канонам</a:t>
            </a:r>
            <a:r>
              <a:rPr lang="ru-RU" sz="2200" b="1" i="1" dirty="0" smtClean="0">
                <a:solidFill>
                  <a:schemeClr val="bg2">
                    <a:lumMod val="50000"/>
                  </a:schemeClr>
                </a:solidFill>
              </a:rPr>
              <a:t> дымковской </a:t>
            </a:r>
            <a:r>
              <a:rPr lang="ru-RU" sz="2200" b="1" i="1" dirty="0">
                <a:solidFill>
                  <a:schemeClr val="bg2">
                    <a:lumMod val="50000"/>
                  </a:schemeClr>
                </a:solidFill>
              </a:rPr>
              <a:t>игрушки и представляющая собой группу из барыни с младенцем, мужичка с гармошкой, ребёнка со свистулькой, кошки и </a:t>
            </a:r>
            <a:r>
              <a:rPr lang="ru-RU" sz="2200" b="1" i="1" dirty="0" smtClean="0">
                <a:solidFill>
                  <a:schemeClr val="bg2">
                    <a:lumMod val="50000"/>
                  </a:schemeClr>
                </a:solidFill>
              </a:rPr>
              <a:t>собаки.</a:t>
            </a:r>
            <a:endParaRPr lang="ru-RU" sz="22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469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3955745638"/>
              </p:ext>
            </p:extLst>
          </p:nvPr>
        </p:nvGraphicFramePr>
        <p:xfrm>
          <a:off x="755576" y="1340768"/>
          <a:ext cx="3672408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1855525733"/>
              </p:ext>
            </p:extLst>
          </p:nvPr>
        </p:nvGraphicFramePr>
        <p:xfrm>
          <a:off x="5076056" y="1196752"/>
          <a:ext cx="3528392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050" name="Picture 2" descr="http://slj.ru/photo/photo.php?file=/2009/0819ken/_res/res_046.JPG"/>
          <p:cNvPicPr>
            <a:picLocks noChangeAspect="1" noChangeArrowheads="1"/>
          </p:cNvPicPr>
          <p:nvPr/>
        </p:nvPicPr>
        <p:blipFill rotWithShape="1">
          <a:blip r:embed="rId10" cstate="email"/>
          <a:srcRect/>
          <a:stretch/>
        </p:blipFill>
        <p:spPr bwMode="auto">
          <a:xfrm>
            <a:off x="5508104" y="2285701"/>
            <a:ext cx="2952327" cy="4328648"/>
          </a:xfrm>
          <a:prstGeom prst="rect">
            <a:avLst/>
          </a:prstGeom>
          <a:noFill/>
        </p:spPr>
      </p:pic>
      <p:pic>
        <p:nvPicPr>
          <p:cNvPr id="2052" name="Picture 4" descr="http://bobrolet.ru/wp-content/gallery/dymkovskaya/dymkovskaya-toy09.jpg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0" b="97500" l="250" r="100000">
                        <a14:foregroundMark x1="38750" y1="24000" x2="38750" y2="31833"/>
                        <a14:foregroundMark x1="38250" y1="28167" x2="45000" y2="29000"/>
                        <a14:foregroundMark x1="43000" y1="35333" x2="43000" y2="35333"/>
                        <a14:foregroundMark x1="45000" y1="35333" x2="45000" y2="35333"/>
                        <a14:foregroundMark x1="52000" y1="28500" x2="52000" y2="28500"/>
                        <a14:foregroundMark x1="58250" y1="26000" x2="58250" y2="26000"/>
                        <a14:foregroundMark x1="61500" y1="24667" x2="62750" y2="24500"/>
                        <a14:foregroundMark x1="66750" y1="23667" x2="66750" y2="23667"/>
                        <a14:foregroundMark x1="51000" y1="26333" x2="51000" y2="26333"/>
                        <a14:foregroundMark x1="49000" y1="25500" x2="49000" y2="25500"/>
                        <a14:foregroundMark x1="46250" y1="24167" x2="46250" y2="24167"/>
                        <a14:foregroundMark x1="40250" y1="24000" x2="40250" y2="24000"/>
                        <a14:foregroundMark x1="38750" y1="22667" x2="38750" y2="22667"/>
                        <a14:foregroundMark x1="36750" y1="21333" x2="36750" y2="21333"/>
                        <a14:foregroundMark x1="35750" y1="20667" x2="35750" y2="20667"/>
                        <a14:foregroundMark x1="31500" y1="19500" x2="31500" y2="19500"/>
                        <a14:foregroundMark x1="26250" y1="19167" x2="26250" y2="19167"/>
                        <a14:foregroundMark x1="23000" y1="20000" x2="23000" y2="20000"/>
                        <a14:foregroundMark x1="19500" y1="22667" x2="18500" y2="23667"/>
                        <a14:foregroundMark x1="18250" y1="25167" x2="18250" y2="25167"/>
                        <a14:foregroundMark x1="19500" y1="29667" x2="19500" y2="29667"/>
                        <a14:foregroundMark x1="19500" y1="34000" x2="19500" y2="34000"/>
                        <a14:foregroundMark x1="18500" y1="36833" x2="18500" y2="36833"/>
                        <a14:foregroundMark x1="16500" y1="38000" x2="16500" y2="38000"/>
                        <a14:foregroundMark x1="14500" y1="38000" x2="13000" y2="38000"/>
                        <a14:foregroundMark x1="9000" y1="38000" x2="9000" y2="38000"/>
                        <a14:foregroundMark x1="70750" y1="23333" x2="70750" y2="23333"/>
                        <a14:foregroundMark x1="74250" y1="22333" x2="77500" y2="22333"/>
                        <a14:foregroundMark x1="80750" y1="21833" x2="82250" y2="22000"/>
                        <a14:foregroundMark x1="85500" y1="22667" x2="85500" y2="22667"/>
                        <a14:foregroundMark x1="88000" y1="24667" x2="88750" y2="25500"/>
                        <a14:foregroundMark x1="92000" y1="28167" x2="93250" y2="28500"/>
                        <a14:foregroundMark x1="97250" y1="34167" x2="97250" y2="34167"/>
                        <a14:foregroundMark x1="94250" y1="40833" x2="94250" y2="40833"/>
                        <a14:foregroundMark x1="88250" y1="42667" x2="88250" y2="42667"/>
                        <a14:foregroundMark x1="80750" y1="43833" x2="80750" y2="43833"/>
                        <a14:foregroundMark x1="87250" y1="50833" x2="87250" y2="50833"/>
                        <a14:foregroundMark x1="84250" y1="57167" x2="84250" y2="57167"/>
                        <a14:foregroundMark x1="75500" y1="55667" x2="75500" y2="55667"/>
                        <a14:foregroundMark x1="73250" y1="54333" x2="73250" y2="54333"/>
                        <a14:foregroundMark x1="78750" y1="61500" x2="78750" y2="61500"/>
                        <a14:foregroundMark x1="82750" y1="67000" x2="82750" y2="67000"/>
                        <a14:foregroundMark x1="83500" y1="71833" x2="83500" y2="71833"/>
                        <a14:foregroundMark x1="86250" y1="77333" x2="86250" y2="77333"/>
                        <a14:foregroundMark x1="8250" y1="72000" x2="8250" y2="72000"/>
                        <a14:foregroundMark x1="8500" y1="77167" x2="8500" y2="77833"/>
                        <a14:foregroundMark x1="10250" y1="81000" x2="10250" y2="81000"/>
                        <a14:foregroundMark x1="10250" y1="84833" x2="10250" y2="84833"/>
                        <a14:foregroundMark x1="10500" y1="88500" x2="10500" y2="89333"/>
                        <a14:foregroundMark x1="12250" y1="95000" x2="12250" y2="95000"/>
                        <a14:foregroundMark x1="9750" y1="93833" x2="9750" y2="93833"/>
                        <a14:foregroundMark x1="21750" y1="94500" x2="21750" y2="94500"/>
                        <a14:foregroundMark x1="28250" y1="91167" x2="28250" y2="91167"/>
                      </a14:backgroundRemoval>
                    </a14:imgEffect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/>
        </p:blipFill>
        <p:spPr bwMode="auto">
          <a:xfrm>
            <a:off x="469662" y="2335296"/>
            <a:ext cx="3387464" cy="427905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979712" y="332656"/>
            <a:ext cx="54726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Наглядное отличие Дымковской игрушки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сканирование000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426746"/>
            <a:ext cx="1868650" cy="23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сканирование000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20379" y="3536912"/>
            <a:ext cx="2422525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сканирование00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42904" y="1423748"/>
            <a:ext cx="2373312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сканирование001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16216" y="3495143"/>
            <a:ext cx="2387674" cy="325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475656" y="332656"/>
            <a:ext cx="7056784" cy="584775"/>
          </a:xfrm>
          <a:prstGeom prst="rect">
            <a:avLst/>
          </a:prstGeom>
          <a:gradFill>
            <a:gsLst>
              <a:gs pos="0">
                <a:schemeClr val="bg2">
                  <a:lumMod val="50000"/>
                  <a:lumOff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7030A0"/>
                </a:solidFill>
              </a:rPr>
              <a:t>Поэтапное выполнение росписи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сканирование00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650" y="188913"/>
            <a:ext cx="19240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сканирование001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35375" y="260350"/>
            <a:ext cx="1827213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сканирование001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16688" y="260350"/>
            <a:ext cx="1958975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сканирование001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0825" y="3068638"/>
            <a:ext cx="2112963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сканирование002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59113" y="3284538"/>
            <a:ext cx="21209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сканирование001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940425" y="3357563"/>
            <a:ext cx="2246313" cy="319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сканирование000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6214" y="186615"/>
            <a:ext cx="2717593" cy="3774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сканирование000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87824" y="980728"/>
            <a:ext cx="298132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сканирование002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56176" y="2708920"/>
            <a:ext cx="2820988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сканирование00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6063" y="404813"/>
            <a:ext cx="18605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сканирование00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463" y="404813"/>
            <a:ext cx="2097087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сканирование001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57438" y="2643188"/>
            <a:ext cx="2087562" cy="381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сканирование003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85000" y="2565400"/>
            <a:ext cx="21590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76672"/>
            <a:ext cx="8535892" cy="61206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6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Этапы </a:t>
            </a:r>
            <a:br>
              <a:rPr lang="ru-RU" sz="6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изготовления дымковской игрушки из подручных материалов, в условиях ДОУ.</a:t>
            </a:r>
            <a:endParaRPr lang="ru-RU" sz="6600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80920" cy="3456384"/>
          </a:xfrm>
        </p:spPr>
        <p:txBody>
          <a:bodyPr/>
          <a:lstStyle/>
          <a:p>
            <a:pPr marL="0" indent="0" algn="l">
              <a:spcBef>
                <a:spcPts val="600"/>
              </a:spcBef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   </a:t>
            </a:r>
            <a:r>
              <a:rPr lang="ru-RU" sz="2500" i="1" u="sng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Дымковская </a:t>
            </a:r>
            <a:r>
              <a:rPr lang="ru-RU" sz="2500" i="1" u="sng" dirty="0">
                <a:solidFill>
                  <a:schemeClr val="accent1">
                    <a:lumMod val="75000"/>
                  </a:schemeClr>
                </a:solidFill>
                <a:effectLst/>
              </a:rPr>
              <a:t>игрушка (из пластиковой бутылки</a:t>
            </a:r>
            <a:r>
              <a:rPr lang="ru-RU" sz="2500" i="1" u="sng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)</a:t>
            </a:r>
            <a:r>
              <a:rPr lang="ru-RU" sz="2000" u="sng" dirty="0" smtClean="0">
                <a:effectLst/>
              </a:rPr>
              <a:t/>
            </a:r>
            <a:br>
              <a:rPr lang="ru-RU" sz="2000" u="sng" dirty="0" smtClean="0">
                <a:effectLst/>
              </a:rPr>
            </a:br>
            <a:r>
              <a:rPr lang="ru-RU" sz="2000" dirty="0">
                <a:effectLst/>
              </a:rPr>
              <a:t> </a:t>
            </a:r>
            <a:r>
              <a:rPr lang="ru-RU" sz="2000" dirty="0" smtClean="0">
                <a:effectLst/>
              </a:rPr>
              <a:t>                                   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Необходимые материалы: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/>
            </a:r>
            <a:b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- 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effectLst/>
              </a:rPr>
              <a:t>пластиковая бутылка; </a:t>
            </a:r>
            <a:br>
              <a:rPr lang="ru-RU" sz="2400" i="1" dirty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effectLst/>
              </a:rPr>
              <a:t>- обычный детский пластилин;</a:t>
            </a:r>
            <a:br>
              <a:rPr lang="ru-RU" sz="2400" i="1" dirty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effectLst/>
              </a:rPr>
              <a:t>- краски;</a:t>
            </a:r>
            <a:br>
              <a:rPr lang="ru-RU" sz="2400" i="1" dirty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effectLst/>
              </a:rPr>
              <a:t>- кисточка;</a:t>
            </a:r>
            <a:br>
              <a:rPr lang="ru-RU" sz="2400" i="1" dirty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effectLst/>
              </a:rPr>
              <a:t>- мука;</a:t>
            </a:r>
            <a:br>
              <a:rPr lang="ru-RU" sz="2400" i="1" dirty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effectLst/>
              </a:rPr>
              <a:t>- острые ножницы.</a:t>
            </a:r>
            <a:br>
              <a:rPr lang="ru-RU" sz="2400" i="1" dirty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effectLst/>
              </a:rPr>
              <a:t>- клей</a:t>
            </a: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effectLst/>
              </a:rPr>
              <a:t/>
            </a:r>
            <a:br>
              <a:rPr lang="ru-RU" sz="2000" i="1" dirty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                               </a:t>
            </a:r>
            <a:endParaRPr lang="ru-RU" sz="3600" dirty="0"/>
          </a:p>
        </p:txBody>
      </p:sp>
      <p:pic>
        <p:nvPicPr>
          <p:cNvPr id="1026" name="Picture 2" descr="C:\Users\МБДОУ\Desktop\дымковская игрушка\20190118_22354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716016" y="2924944"/>
            <a:ext cx="4049485" cy="371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3487" y="4077072"/>
            <a:ext cx="39604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Clr>
                <a:srgbClr val="F14124">
                  <a:lumMod val="75000"/>
                </a:srgbClr>
              </a:buClr>
              <a:buSzPct val="128000"/>
            </a:pPr>
            <a:r>
              <a:rPr lang="ru-RU" sz="2400" b="1" i="1" dirty="0">
                <a:solidFill>
                  <a:srgbClr val="4E67C8">
                    <a:lumMod val="75000"/>
                  </a:srgbClr>
                </a:solidFill>
                <a:ea typeface="+mj-ea"/>
                <a:cs typeface="+mj-cs"/>
              </a:rPr>
              <a:t> </a:t>
            </a:r>
            <a:r>
              <a:rPr lang="ru-RU" sz="2400" b="1" i="1" dirty="0" smtClean="0">
                <a:solidFill>
                  <a:srgbClr val="4E67C8">
                    <a:lumMod val="75000"/>
                  </a:srgbClr>
                </a:solidFill>
                <a:ea typeface="+mj-ea"/>
                <a:cs typeface="+mj-cs"/>
              </a:rPr>
              <a:t>       </a:t>
            </a:r>
            <a:r>
              <a:rPr lang="ru-RU" sz="2400" b="1" i="1" u="sng" dirty="0" smtClean="0">
                <a:solidFill>
                  <a:srgbClr val="4E67C8">
                    <a:lumMod val="75000"/>
                  </a:srgbClr>
                </a:solidFill>
                <a:ea typeface="+mj-ea"/>
                <a:cs typeface="+mj-cs"/>
              </a:rPr>
              <a:t>Изготовление</a:t>
            </a:r>
            <a:r>
              <a:rPr lang="ru-RU" sz="2400" b="1" i="1" u="sng" dirty="0">
                <a:solidFill>
                  <a:srgbClr val="4E67C8">
                    <a:lumMod val="75000"/>
                  </a:srgbClr>
                </a:solidFill>
                <a:ea typeface="+mj-ea"/>
                <a:cs typeface="+mj-cs"/>
              </a:rPr>
              <a:t>:</a:t>
            </a:r>
            <a:r>
              <a:rPr lang="ru-RU" sz="20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a typeface="+mj-ea"/>
                <a:cs typeface="+mj-cs"/>
              </a:rPr>
              <a:t/>
            </a:r>
            <a:br>
              <a:rPr lang="ru-RU" sz="20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a typeface="+mj-ea"/>
                <a:cs typeface="+mj-cs"/>
              </a:rPr>
            </a:br>
            <a:r>
              <a:rPr lang="ru-RU" sz="2400" b="1" u="sng" dirty="0">
                <a:solidFill>
                  <a:srgbClr val="4E67C8">
                    <a:lumMod val="75000"/>
                  </a:srgbClr>
                </a:solidFill>
                <a:ea typeface="+mj-ea"/>
                <a:cs typeface="+mj-cs"/>
              </a:rPr>
              <a:t>1 этап.  </a:t>
            </a:r>
            <a:r>
              <a:rPr lang="ru-RU" sz="2400" b="1" i="1" dirty="0">
                <a:solidFill>
                  <a:srgbClr val="4E67C8">
                    <a:lumMod val="75000"/>
                  </a:srgbClr>
                </a:solidFill>
                <a:ea typeface="+mj-ea"/>
                <a:cs typeface="+mj-cs"/>
              </a:rPr>
              <a:t>При помощи острых ножниц отрезать горловину у пластиковой бутылки.</a:t>
            </a:r>
            <a:endParaRPr lang="ru-RU" sz="4400" b="1" dirty="0">
              <a:gradFill>
                <a:gsLst>
                  <a:gs pos="0">
                    <a:prstClr val="black"/>
                  </a:gs>
                  <a:gs pos="40000">
                    <a:prstClr val="black">
                      <a:lumMod val="75000"/>
                      <a:lumOff val="25000"/>
                    </a:prstClr>
                  </a:gs>
                  <a:gs pos="100000">
                    <a:srgbClr val="212745">
                      <a:alpha val="65000"/>
                    </a:srgb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2179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735955"/>
            <a:ext cx="828092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err="1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Ды́мковская</a:t>
            </a:r>
            <a:r>
              <a:rPr lang="ru-RU" sz="3000" b="1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игру́шка</a:t>
            </a:r>
            <a:r>
              <a:rPr lang="ru-RU" sz="3000" b="1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— один из русских народных глиняных </a:t>
            </a:r>
            <a:r>
              <a:rPr lang="ru-RU" sz="3000" b="1" u="sng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 tooltip="Художественный промысел"/>
              </a:rPr>
              <a:t>художественных промыслов</a:t>
            </a:r>
            <a:r>
              <a:rPr lang="ru-RU" sz="3000" b="1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Возник в заречной слободе </a:t>
            </a:r>
            <a:r>
              <a:rPr lang="ru-RU" sz="3000" b="1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 tooltip="Дымково (Киров)"/>
              </a:rPr>
              <a:t>Дымково</a:t>
            </a:r>
            <a:r>
              <a:rPr lang="ru-RU" sz="3000" b="1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близ города Вятки (ныне на территории города </a:t>
            </a:r>
            <a:r>
              <a:rPr lang="ru-RU" sz="3000" b="1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 tooltip="Киров (Кировская область)"/>
              </a:rPr>
              <a:t>Кирова</a:t>
            </a:r>
            <a:r>
              <a:rPr lang="ru-RU" sz="3000" b="1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3428998"/>
            <a:ext cx="8280920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Возникновение игрушки связывают с весенним праздником </a:t>
            </a:r>
            <a:r>
              <a:rPr lang="ru-RU" sz="25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5" tooltip="Вятская свистунья"/>
              </a:rPr>
              <a:t>Свистунья</a:t>
            </a:r>
            <a:r>
              <a:rPr lang="ru-RU" sz="25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 которому женское население слободы Дымково лепило </a:t>
            </a:r>
            <a:r>
              <a:rPr lang="ru-RU" sz="25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6" tooltip="Свистулька"/>
              </a:rPr>
              <a:t>свистульки</a:t>
            </a:r>
            <a:r>
              <a:rPr lang="ru-RU" sz="25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из </a:t>
            </a:r>
            <a:r>
              <a:rPr lang="ru-RU" sz="25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7" tooltip="Глина"/>
              </a:rPr>
              <a:t>глины</a:t>
            </a:r>
            <a:r>
              <a:rPr lang="ru-RU" sz="25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в виде коней, баранов, козлов, уток и других животных; их красили в разные яркие цвета. Позднее, когда праздник потерял своё значение, промысел не только сохранился, но и получил дальнейшее развитие.</a:t>
            </a:r>
          </a:p>
        </p:txBody>
      </p:sp>
    </p:spTree>
    <p:extLst>
      <p:ext uri="{BB962C8B-B14F-4D97-AF65-F5344CB8AC3E}">
        <p14:creationId xmlns:p14="http://schemas.microsoft.com/office/powerpoint/2010/main" xmlns="" val="76666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4" cy="1656184"/>
          </a:xfrm>
        </p:spPr>
        <p:txBody>
          <a:bodyPr/>
          <a:lstStyle/>
          <a:p>
            <a:pPr marL="0" indent="0" algn="ctr">
              <a:buNone/>
            </a:pPr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этап.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Обклеить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получившуюся заготовку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пластилином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Постараться сделать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ровный и аккуратный слой без разводов и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неровностей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МБДОУ\Desktop\дымковская игрушка\20190118_224438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835696" y="2132856"/>
            <a:ext cx="5472608" cy="438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002277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3" y="260648"/>
            <a:ext cx="872198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solidFill>
                  <a:schemeClr val="accent1">
                    <a:lumMod val="75000"/>
                  </a:schemeClr>
                </a:solidFill>
              </a:rPr>
              <a:t>3 этап.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Затем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скатать небольшой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пластилиновый шарик, который будет выполнять роль головы в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игрушке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endParaRPr lang="ru-RU" sz="20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Далее всё, на что способна ваша фантазия: сделайте кокошник или венок,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заплетите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косу, украсьте бусами и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т. п. Не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забудьте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про руки, а так же всевозможные дополнительные элементы: корзинка, сумочка, ведро, ребенок,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самовар, цветы и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т. п.</a:t>
            </a:r>
          </a:p>
          <a:p>
            <a:pPr algn="ctr"/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Украшаем фартук и юбку оборкой, стараясь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</a:rPr>
              <a:t>не помять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деталь.</a:t>
            </a:r>
            <a:endParaRPr lang="ru-RU" sz="2000" dirty="0"/>
          </a:p>
        </p:txBody>
      </p:sp>
      <p:pic>
        <p:nvPicPr>
          <p:cNvPr id="3074" name="Picture 2" descr="C:\Users\МБДОУ\Desktop\дымковская игрушка\20190119_22423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91881" y="2490874"/>
            <a:ext cx="2163895" cy="427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МБДОУ\Desktop\дымковская игрушка\20190119_22431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634734" y="2539082"/>
            <a:ext cx="2255922" cy="422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МБДОУ\Desktop\дымковская игрушка\20190119_224520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534552" y="2539081"/>
            <a:ext cx="2117568" cy="426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20837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1"/>
            <a:ext cx="50405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 этап. </a:t>
            </a:r>
            <a:r>
              <a:rPr lang="ru-RU" sz="21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Теперь пластилиновую форму необходимо тщательно промазать  сухой мукой, это необходимо для того, чтобы краска (к примеру, гуашь) хорошо ложилась и не сбивалась в капли. Лишнюю муку с поделки  </a:t>
            </a:r>
            <a:r>
              <a:rPr lang="ru-RU" sz="21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стряхнуть</a:t>
            </a:r>
            <a:r>
              <a:rPr lang="ru-RU" sz="21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148064" y="188642"/>
            <a:ext cx="39959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 этап. </a:t>
            </a:r>
            <a:r>
              <a:rPr lang="ru-RU" sz="21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Покрасьте всю фигурку в единый белый цвет. Дождитесь, пока белый слой просохнет, и приступайте к творческому процессу разрисовывания</a:t>
            </a:r>
            <a:r>
              <a:rPr lang="ru-RU" sz="2100" dirty="0" smtClean="0"/>
              <a:t>.</a:t>
            </a:r>
            <a:endParaRPr lang="ru-RU" sz="2100" dirty="0"/>
          </a:p>
        </p:txBody>
      </p:sp>
      <p:pic>
        <p:nvPicPr>
          <p:cNvPr id="4098" name="Picture 2" descr="C:\Users\МБДОУ\Desktop\дымковская игрушка\20190120_00554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23528" y="2328975"/>
            <a:ext cx="3600400" cy="446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МБДОУ\Desktop\дымковская игрушка\20190120_160724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788024" y="2265155"/>
            <a:ext cx="3888432" cy="452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70324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МБДОУ\Desktop\дымковская игрушка\20190212_22443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333" b="97396" l="4039" r="954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39552" y="2223861"/>
            <a:ext cx="2235879" cy="463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МБДОУ\Desktop\дымковская игрушка\20190212_224644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454" b="100000" l="12682" r="848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804248" y="1880212"/>
            <a:ext cx="1943695" cy="484253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МБДОУ\Desktop\дымковская игрушка\20190212_224614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0233" b="67341" l="35989" r="7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559012" y="2125869"/>
            <a:ext cx="2313487" cy="473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9" y="301109"/>
            <a:ext cx="80643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 этап. 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Теперь 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можно приступать к покраске и разукрашиванию. 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7566" y="1236018"/>
            <a:ext cx="73873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Результат. </a:t>
            </a:r>
          </a:p>
          <a:p>
            <a:pPr lvl="0" algn="ctr"/>
            <a:r>
              <a:rPr lang="ru-RU" sz="2400" b="1" i="1" dirty="0" smtClean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Вот такая дымковская барышня получилась у меня.</a:t>
            </a:r>
            <a:endParaRPr lang="ru-RU" sz="2400" b="1" i="1" dirty="0">
              <a:solidFill>
                <a:srgbClr val="4E67C8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69434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30967"/>
            <a:ext cx="896448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СПАСИБО </a:t>
            </a:r>
          </a:p>
          <a:p>
            <a:pPr algn="ctr">
              <a:defRPr/>
            </a:pPr>
            <a:r>
              <a:rPr lang="ru-RU" sz="60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ЗА </a:t>
            </a:r>
            <a:br>
              <a:rPr lang="ru-RU" sz="60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r>
              <a:rPr lang="ru-RU" sz="6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ВНИМАНИЕ!</a:t>
            </a:r>
          </a:p>
        </p:txBody>
      </p:sp>
      <p:pic>
        <p:nvPicPr>
          <p:cNvPr id="6146" name="Picture 2" descr="http://nhpko.ru/public/storage/images/katalog/dimkovskaya_igrushka/ba6d9909c583e530e9a0b18d61c93f6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96852" l="2500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-24950" y="2359721"/>
            <a:ext cx="4982455" cy="449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288088" y="5445224"/>
            <a:ext cx="2676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800" b="1" dirty="0">
                <a:solidFill>
                  <a:srgbClr val="B4DCFA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Выполнила: </a:t>
            </a:r>
            <a:r>
              <a:rPr lang="ru-RU" sz="2800" b="1" dirty="0" err="1">
                <a:solidFill>
                  <a:srgbClr val="B4DCFA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Ахтямова</a:t>
            </a:r>
            <a:r>
              <a:rPr lang="ru-RU" sz="2800" b="1" dirty="0">
                <a:solidFill>
                  <a:srgbClr val="B4DCFA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О.В.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  <p:bldP spid="4096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triffid_0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03848" y="3000372"/>
            <a:ext cx="5323460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свирел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714356"/>
            <a:ext cx="2448272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55776" y="116632"/>
            <a:ext cx="63367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Дымковская игрушка — изделие ручной работы. Каждая игрушка — создание одного мастера. Изготовление игрушки от лепки и до росписи — процесс творческий, никогда не повторяющийся. Нет и не может быть двух абсолютно одинаковых изделий.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дымковская игрушка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11560" y="1852936"/>
            <a:ext cx="3888432" cy="4715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424936" cy="1700808"/>
          </a:xfrm>
        </p:spPr>
        <p:txBody>
          <a:bodyPr>
            <a:noAutofit/>
          </a:bodyPr>
          <a:lstStyle/>
          <a:p>
            <a:pPr algn="ctr"/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>Дымковская игрушка – это декоративная глиняная скульптура </a:t>
            </a:r>
            <a:b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>высотой до 25 сантиметров</a:t>
            </a:r>
            <a:b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32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3" descr="Дымково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405" b="99393" l="219" r="99123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076056" y="2411785"/>
            <a:ext cx="3742136" cy="3995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Карусель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/>
        </p:blipFill>
        <p:spPr bwMode="auto">
          <a:xfrm>
            <a:off x="3203848" y="2606260"/>
            <a:ext cx="5845014" cy="4233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олень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667" b="96667" l="10667" r="90667"/>
                    </a14:imgEffect>
                  </a14:imgLayer>
                </a14:imgProps>
              </a:ext>
            </a:extLst>
          </a:blip>
          <a:srcRect/>
          <a:stretch/>
        </p:blipFill>
        <p:spPr bwMode="auto">
          <a:xfrm>
            <a:off x="4032583" y="192555"/>
            <a:ext cx="3033486" cy="3481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10"/>
          <p:cNvPicPr>
            <a:picLocks noChangeAspect="1" noChangeArrowheads="1"/>
          </p:cNvPicPr>
          <p:nvPr/>
        </p:nvPicPr>
        <p:blipFill rotWithShape="1">
          <a:blip r:embed="rId6" cstate="email"/>
          <a:srcRect/>
          <a:stretch/>
        </p:blipFill>
        <p:spPr bwMode="auto">
          <a:xfrm>
            <a:off x="107505" y="5882"/>
            <a:ext cx="3134530" cy="38551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4371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д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3414" r="59438"/>
                    </a14:imgEffect>
                  </a14:imgLayer>
                </a14:imgProps>
              </a:ext>
            </a:extLst>
          </a:blip>
          <a:srcRect/>
          <a:stretch/>
        </p:blipFill>
        <p:spPr bwMode="auto">
          <a:xfrm>
            <a:off x="251520" y="188641"/>
            <a:ext cx="2854189" cy="381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сканирование000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982296" y="188641"/>
            <a:ext cx="2932583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683568" y="4149080"/>
            <a:ext cx="846043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i="1" dirty="0">
                <a:solidFill>
                  <a:schemeClr val="accent1">
                    <a:lumMod val="75000"/>
                  </a:schemeClr>
                </a:solidFill>
              </a:rPr>
              <a:t>Для производства дымковской игрушки используется местная ярко-красная </a:t>
            </a:r>
            <a:r>
              <a:rPr lang="ru-RU" sz="2200" b="1" i="1" dirty="0">
                <a:solidFill>
                  <a:schemeClr val="accent1">
                    <a:lumMod val="75000"/>
                  </a:schemeClr>
                </a:solidFill>
                <a:hlinkClick r:id="rId6" tooltip="Глина"/>
              </a:rPr>
              <a:t>глина</a:t>
            </a:r>
            <a:r>
              <a:rPr lang="ru-RU" sz="2200" b="1" i="1" dirty="0">
                <a:solidFill>
                  <a:schemeClr val="accent1">
                    <a:lumMod val="75000"/>
                  </a:schemeClr>
                </a:solidFill>
              </a:rPr>
              <a:t>, тщательно перемешанная с мелким коричневым </a:t>
            </a:r>
            <a:r>
              <a:rPr lang="ru-RU" sz="2200" b="1" i="1" dirty="0">
                <a:solidFill>
                  <a:schemeClr val="accent1">
                    <a:lumMod val="75000"/>
                  </a:schemeClr>
                </a:solidFill>
                <a:hlinkClick r:id="rId7" tooltip="Речной песок"/>
              </a:rPr>
              <a:t>речным песком</a:t>
            </a:r>
            <a:r>
              <a:rPr lang="ru-RU" sz="2200" b="1" i="1" dirty="0">
                <a:solidFill>
                  <a:schemeClr val="accent1">
                    <a:lumMod val="75000"/>
                  </a:schemeClr>
                </a:solidFill>
              </a:rPr>
              <a:t>. Фигурки лепят по частям, отдельные детали собирают и </a:t>
            </a:r>
            <a:r>
              <a:rPr lang="ru-RU" sz="2200" b="1" i="1" dirty="0" err="1">
                <a:solidFill>
                  <a:schemeClr val="accent1">
                    <a:lumMod val="75000"/>
                  </a:schemeClr>
                </a:solidFill>
              </a:rPr>
              <a:t>долепливают</a:t>
            </a:r>
            <a:r>
              <a:rPr lang="ru-RU" sz="2200" b="1" i="1" dirty="0">
                <a:solidFill>
                  <a:schemeClr val="accent1">
                    <a:lumMod val="75000"/>
                  </a:schemeClr>
                </a:solidFill>
              </a:rPr>
              <a:t>, используя жидкую красную глину как связующий материал. Следы лепки заглаживают для придания изделию ровной поверхности.</a:t>
            </a:r>
          </a:p>
        </p:txBody>
      </p:sp>
      <p:pic>
        <p:nvPicPr>
          <p:cNvPr id="7" name="Picture 4" descr="д9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/>
        </p:blipFill>
        <p:spPr bwMode="auto">
          <a:xfrm>
            <a:off x="3105710" y="513117"/>
            <a:ext cx="2618418" cy="31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764704"/>
            <a:ext cx="8856984" cy="6878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i="1" dirty="0">
                <a:solidFill>
                  <a:schemeClr val="accent1">
                    <a:lumMod val="75000"/>
                  </a:schemeClr>
                </a:solidFill>
              </a:rPr>
              <a:t>После полной просушки в течение от двух до пятидесяти дней и обжига при температуре 700—900 °C игрушки покрывают темперными белилами в два-три слоя (прежде побелку осуществляли </a:t>
            </a:r>
            <a:r>
              <a:rPr lang="ru-RU" sz="2100" b="1" i="1" dirty="0">
                <a:solidFill>
                  <a:schemeClr val="accent1">
                    <a:lumMod val="75000"/>
                  </a:schemeClr>
                </a:solidFill>
                <a:hlinkClick r:id="rId2" tooltip="Мел"/>
              </a:rPr>
              <a:t>мелом</a:t>
            </a:r>
            <a:r>
              <a:rPr lang="ru-RU" sz="2100" b="1" i="1" dirty="0">
                <a:solidFill>
                  <a:schemeClr val="accent1">
                    <a:lumMod val="75000"/>
                  </a:schemeClr>
                </a:solidFill>
              </a:rPr>
              <a:t>, разведённым на </a:t>
            </a:r>
            <a:r>
              <a:rPr lang="ru-RU" sz="2100" b="1" i="1" dirty="0" smtClean="0">
                <a:solidFill>
                  <a:schemeClr val="accent1">
                    <a:lumMod val="75000"/>
                  </a:schemeClr>
                </a:solidFill>
              </a:rPr>
              <a:t>молоке и </a:t>
            </a:r>
            <a:r>
              <a:rPr lang="ru-RU" sz="2100" b="1" i="1" dirty="0">
                <a:solidFill>
                  <a:schemeClr val="accent1">
                    <a:lumMod val="75000"/>
                  </a:schemeClr>
                </a:solidFill>
              </a:rPr>
              <a:t>ставили на сквозняк. Молоко быстро скисало, и на поверхности изделия образовывалась пленка казеинового клея, лучшего закрепителя мела. Красная глиняная игрушка превращалась в ослепительно белую и была готова для </a:t>
            </a:r>
            <a:r>
              <a:rPr lang="ru-RU" sz="2100" b="1" i="1" dirty="0" smtClean="0">
                <a:solidFill>
                  <a:schemeClr val="accent1">
                    <a:lumMod val="75000"/>
                  </a:schemeClr>
                </a:solidFill>
              </a:rPr>
              <a:t>росписи). </a:t>
            </a:r>
            <a:r>
              <a:rPr lang="ru-RU" sz="2100" b="1" i="1" dirty="0">
                <a:solidFill>
                  <a:schemeClr val="accent1">
                    <a:lumMod val="75000"/>
                  </a:schemeClr>
                </a:solidFill>
              </a:rPr>
              <a:t>И</a:t>
            </a:r>
            <a:r>
              <a:rPr lang="ru-RU" sz="2100" b="1" i="1" dirty="0" smtClean="0">
                <a:solidFill>
                  <a:schemeClr val="accent1">
                    <a:lumMod val="75000"/>
                  </a:schemeClr>
                </a:solidFill>
              </a:rPr>
              <a:t>грушки </a:t>
            </a:r>
            <a:r>
              <a:rPr lang="ru-RU" sz="2100" b="1" i="1" dirty="0">
                <a:solidFill>
                  <a:schemeClr val="accent1">
                    <a:lumMod val="75000"/>
                  </a:schemeClr>
                </a:solidFill>
              </a:rPr>
              <a:t>расписывали </a:t>
            </a:r>
            <a:r>
              <a:rPr lang="ru-RU" sz="2100" b="1" i="1" dirty="0">
                <a:solidFill>
                  <a:schemeClr val="accent1">
                    <a:lumMod val="75000"/>
                  </a:schemeClr>
                </a:solidFill>
                <a:hlinkClick r:id="rId3" tooltip="Темпера"/>
              </a:rPr>
              <a:t>темперными</a:t>
            </a:r>
            <a:r>
              <a:rPr lang="ru-RU" sz="2100" b="1" i="1" dirty="0">
                <a:solidFill>
                  <a:schemeClr val="accent1">
                    <a:lumMod val="75000"/>
                  </a:schemeClr>
                </a:solidFill>
              </a:rPr>
              <a:t> красками, замешанными на яйце с </a:t>
            </a:r>
            <a:r>
              <a:rPr lang="ru-RU" sz="2100" b="1" i="1" dirty="0">
                <a:solidFill>
                  <a:schemeClr val="accent1">
                    <a:lumMod val="75000"/>
                  </a:schemeClr>
                </a:solidFill>
                <a:hlinkClick r:id="rId4" tooltip="Квас"/>
              </a:rPr>
              <a:t>квасом</a:t>
            </a:r>
            <a:r>
              <a:rPr lang="ru-RU" sz="2100" b="1" i="1" dirty="0">
                <a:solidFill>
                  <a:schemeClr val="accent1">
                    <a:lumMod val="75000"/>
                  </a:schemeClr>
                </a:solidFill>
              </a:rPr>
              <a:t>, используя вместо кистей палочки и перья. Расписанную игрушку вновь покрывали взбитым яйцом, что придавало блеск и яркость. Сегодня для росписи применяются анилиновые красители и мягкие </a:t>
            </a:r>
            <a:r>
              <a:rPr lang="ru-RU" sz="2100" b="1" i="1" dirty="0">
                <a:solidFill>
                  <a:schemeClr val="accent1">
                    <a:lumMod val="75000"/>
                  </a:schemeClr>
                </a:solidFill>
                <a:hlinkClick r:id="rId5" tooltip="Колонок"/>
              </a:rPr>
              <a:t>колонковые</a:t>
            </a:r>
            <a:r>
              <a:rPr lang="ru-RU" sz="2100" b="1" i="1" dirty="0">
                <a:solidFill>
                  <a:schemeClr val="accent1">
                    <a:lumMod val="75000"/>
                  </a:schemeClr>
                </a:solidFill>
              </a:rPr>
              <a:t> кисти. Используется </a:t>
            </a:r>
            <a:r>
              <a:rPr lang="ru-RU" sz="2100" b="1" i="1" dirty="0" smtClean="0">
                <a:solidFill>
                  <a:schemeClr val="accent1">
                    <a:lumMod val="75000"/>
                  </a:schemeClr>
                </a:solidFill>
              </a:rPr>
              <a:t>гамма </a:t>
            </a:r>
            <a:r>
              <a:rPr lang="ru-RU" sz="2100" b="1" i="1" dirty="0">
                <a:solidFill>
                  <a:schemeClr val="accent1">
                    <a:lumMod val="75000"/>
                  </a:schemeClr>
                </a:solidFill>
              </a:rPr>
              <a:t>цветов, в которой много красного, жёлтого, синего, зелёного, алого, что придаёт дымковской игрушке особую яркость и нарядность. Г</a:t>
            </a:r>
            <a:r>
              <a:rPr lang="ru-RU" sz="2100" b="1" i="1" dirty="0" smtClean="0">
                <a:solidFill>
                  <a:schemeClr val="accent1">
                    <a:lumMod val="75000"/>
                  </a:schemeClr>
                </a:solidFill>
              </a:rPr>
              <a:t>еометрический</a:t>
            </a:r>
            <a:r>
              <a:rPr lang="ru-RU" sz="2100" b="1" i="1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ru-RU" sz="2100" b="1" i="1" dirty="0">
                <a:solidFill>
                  <a:schemeClr val="accent1">
                    <a:lumMod val="75000"/>
                  </a:schemeClr>
                </a:solidFill>
                <a:hlinkClick r:id="rId6" tooltip="Орнамент"/>
              </a:rPr>
              <a:t>орнамент</a:t>
            </a:r>
            <a:r>
              <a:rPr lang="ru-RU" sz="2100" b="1" i="1" dirty="0">
                <a:solidFill>
                  <a:schemeClr val="accent1">
                    <a:lumMod val="75000"/>
                  </a:schemeClr>
                </a:solidFill>
              </a:rPr>
              <a:t> строится по разнообразным композиционным схемам: клетки, полоски, круги, точки наносятся в различных сочетаниях. Завершают украшение игрушки-ромбики из </a:t>
            </a:r>
            <a:r>
              <a:rPr lang="ru-RU" sz="2100" b="1" i="1" dirty="0">
                <a:solidFill>
                  <a:schemeClr val="accent1">
                    <a:lumMod val="75000"/>
                  </a:schemeClr>
                </a:solidFill>
                <a:hlinkClick r:id="rId7" tooltip="Поталь"/>
              </a:rPr>
              <a:t>потали</a:t>
            </a:r>
            <a:r>
              <a:rPr lang="ru-RU" sz="2100" b="1" i="1" dirty="0">
                <a:solidFill>
                  <a:schemeClr val="accent1">
                    <a:lumMod val="75000"/>
                  </a:schemeClr>
                </a:solidFill>
              </a:rPr>
              <a:t> или </a:t>
            </a:r>
            <a:r>
              <a:rPr lang="ru-RU" sz="2100" b="1" i="1" dirty="0">
                <a:solidFill>
                  <a:schemeClr val="accent1">
                    <a:lumMod val="75000"/>
                  </a:schemeClr>
                </a:solidFill>
                <a:hlinkClick r:id="rId8" tooltip="Сусальное золото"/>
              </a:rPr>
              <a:t>сусального золота</a:t>
            </a:r>
            <a:r>
              <a:rPr lang="ru-RU" sz="2100" b="1" i="1" dirty="0">
                <a:solidFill>
                  <a:schemeClr val="accent1">
                    <a:lumMod val="75000"/>
                  </a:schemeClr>
                </a:solidFill>
              </a:rPr>
              <a:t>, наклеенные поверх узора</a:t>
            </a:r>
            <a:r>
              <a:rPr lang="ru-RU" sz="2100" b="1" i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21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502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сканирование000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50450" y="61850"/>
            <a:ext cx="5114038" cy="3652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д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/>
        </p:blipFill>
        <p:spPr bwMode="auto">
          <a:xfrm>
            <a:off x="357158" y="82945"/>
            <a:ext cx="2918698" cy="3450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индюк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/>
        </p:blipFill>
        <p:spPr bwMode="auto">
          <a:xfrm>
            <a:off x="5724128" y="3510492"/>
            <a:ext cx="2736304" cy="320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Упряжка"/>
          <p:cNvPicPr>
            <a:picLocks noChangeAspect="1" noChangeArrowheads="1"/>
          </p:cNvPicPr>
          <p:nvPr/>
        </p:nvPicPr>
        <p:blipFill rotWithShape="1">
          <a:blip r:embed="rId7" cstate="email"/>
          <a:srcRect/>
          <a:stretch/>
        </p:blipFill>
        <p:spPr bwMode="auto">
          <a:xfrm>
            <a:off x="264723" y="3670560"/>
            <a:ext cx="4850093" cy="3132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404664"/>
            <a:ext cx="5792110" cy="1584176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400" i="1" dirty="0" smtClean="0">
                <a:solidFill>
                  <a:schemeClr val="accent1">
                    <a:lumMod val="75000"/>
                  </a:schemeClr>
                </a:solidFill>
              </a:rPr>
              <a:t>Наиболее распространённые сюжеты дымковской игрушки:</a:t>
            </a:r>
            <a:r>
              <a:rPr lang="ru-RU" sz="3200" i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0" dirty="0" smtClean="0"/>
              <a:t> </a:t>
            </a:r>
            <a:endParaRPr lang="ru-RU" sz="2800" b="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0" y="332656"/>
            <a:ext cx="2843808" cy="6085276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Барыни.</a:t>
            </a:r>
          </a:p>
          <a:p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Кормилицы(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няньки с детьми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Кавалеры.</a:t>
            </a:r>
          </a:p>
          <a:p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Мужики.</a:t>
            </a:r>
          </a:p>
          <a:p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Горожанки. </a:t>
            </a:r>
          </a:p>
          <a:p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Купчихи.</a:t>
            </a:r>
          </a:p>
          <a:p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Офицеры.</a:t>
            </a:r>
          </a:p>
          <a:p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Скоморохи.</a:t>
            </a:r>
          </a:p>
          <a:p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Звери (бараны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золотыми рогами, олени)</a:t>
            </a:r>
          </a:p>
          <a:p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Птицы (индюшки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петухи)</a:t>
            </a:r>
          </a:p>
          <a:p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Водоноски</a:t>
            </a:r>
          </a:p>
          <a:p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Молодые Люди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Настя\Desktop\Рисунок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915816" y="2317483"/>
            <a:ext cx="5936126" cy="42621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95736" y="4536995"/>
            <a:ext cx="2952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497</TotalTime>
  <Words>327</Words>
  <Application>Microsoft Office PowerPoint</Application>
  <PresentationFormat>Экран (4:3)</PresentationFormat>
  <Paragraphs>44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Воздушный поток</vt:lpstr>
      <vt:lpstr>Слайд 1</vt:lpstr>
      <vt:lpstr>Слайд 2</vt:lpstr>
      <vt:lpstr>Слайд 3</vt:lpstr>
      <vt:lpstr>Дымковская игрушка – это декоративная глиняная скульптура  высотой до 25 сантиметров </vt:lpstr>
      <vt:lpstr>Слайд 5</vt:lpstr>
      <vt:lpstr>Слайд 6</vt:lpstr>
      <vt:lpstr>Слайд 7</vt:lpstr>
      <vt:lpstr>Слайд 8</vt:lpstr>
      <vt:lpstr>Наиболее распространённые сюжеты дымковской игрушки: 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Этапы  изготовления дымковской игрушки из подручных материалов, в условиях ДОУ.</vt:lpstr>
      <vt:lpstr>    Дымковская игрушка (из пластиковой бутылки)                                     Необходимые материалы: - пластиковая бутылка;  - обычный детский пластилин; - краски; - кисточка; - мука; - острые ножницы. - клей                                 </vt:lpstr>
      <vt:lpstr>2 этап. Обклеить получившуюся заготовку пластилином. Постараться сделать ровный и аккуратный слой без разводов и неровностей.</vt:lpstr>
      <vt:lpstr>Слайд 21</vt:lpstr>
      <vt:lpstr>Слайд 22</vt:lpstr>
      <vt:lpstr>Слайд 23</vt:lpstr>
      <vt:lpstr>Слайд 24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Настя</dc:creator>
  <cp:lastModifiedBy>роб</cp:lastModifiedBy>
  <cp:revision>49</cp:revision>
  <dcterms:created xsi:type="dcterms:W3CDTF">2011-11-13T06:53:53Z</dcterms:created>
  <dcterms:modified xsi:type="dcterms:W3CDTF">2019-02-17T04:00:18Z</dcterms:modified>
</cp:coreProperties>
</file>